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5"/>
  </p:notesMasterIdLst>
  <p:sldIdLst>
    <p:sldId id="266" r:id="rId5"/>
    <p:sldId id="257" r:id="rId6"/>
    <p:sldId id="278" r:id="rId7"/>
    <p:sldId id="267" r:id="rId8"/>
    <p:sldId id="268" r:id="rId9"/>
    <p:sldId id="287" r:id="rId10"/>
    <p:sldId id="280" r:id="rId11"/>
    <p:sldId id="289" r:id="rId12"/>
    <p:sldId id="282" r:id="rId13"/>
    <p:sldId id="290" r:id="rId14"/>
    <p:sldId id="283" r:id="rId15"/>
    <p:sldId id="291" r:id="rId16"/>
    <p:sldId id="288" r:id="rId17"/>
    <p:sldId id="279" r:id="rId18"/>
    <p:sldId id="285" r:id="rId19"/>
    <p:sldId id="294" r:id="rId20"/>
    <p:sldId id="286" r:id="rId21"/>
    <p:sldId id="293"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p:cViewPr varScale="1">
        <p:scale>
          <a:sx n="82" d="100"/>
          <a:sy n="82" d="100"/>
        </p:scale>
        <p:origin x="754" y="6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ANALYSING Data and covariates</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FITTING Model and betterments</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SIMULATION AND Conclusion</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custLinFactNeighborY="-268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custScaleX="112211">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custLinFactNeighborY="-208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553067" y="328200"/>
          <a:ext cx="1681312" cy="1681312"/>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911379" y="6865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15598" y="25332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ANALYSING Data and covariates</a:t>
          </a:r>
        </a:p>
      </dsp:txBody>
      <dsp:txXfrm>
        <a:off x="15598" y="2533200"/>
        <a:ext cx="2756250" cy="720000"/>
      </dsp:txXfrm>
    </dsp:sp>
    <dsp:sp modelId="{0E81F59E-BE24-4A43-8B4D-78AE486DB35A}">
      <dsp:nvSpPr>
        <dsp:cNvPr id="0" name=""/>
        <dsp:cNvSpPr/>
      </dsp:nvSpPr>
      <dsp:spPr>
        <a:xfrm>
          <a:off x="3959943" y="328200"/>
          <a:ext cx="1681312" cy="1681312"/>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18256" y="660658"/>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254192" y="2533200"/>
          <a:ext cx="30928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FITTING Model and betterments</a:t>
          </a:r>
        </a:p>
      </dsp:txBody>
      <dsp:txXfrm>
        <a:off x="3254192" y="2533200"/>
        <a:ext cx="3092815" cy="720000"/>
      </dsp:txXfrm>
    </dsp:sp>
    <dsp:sp modelId="{81253FDF-02A1-40D1-89CA-3EA7AF168FD7}">
      <dsp:nvSpPr>
        <dsp:cNvPr id="0" name=""/>
        <dsp:cNvSpPr/>
      </dsp:nvSpPr>
      <dsp:spPr>
        <a:xfrm>
          <a:off x="7366820" y="328200"/>
          <a:ext cx="1681312" cy="1681312"/>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725132" y="666408"/>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829351" y="25332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SIMULATION AND Conclusion</a:t>
          </a:r>
        </a:p>
      </dsp:txBody>
      <dsp:txXfrm>
        <a:off x="6829351" y="25332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5/19/2022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5/19/2022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5/19/2022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5/19/2022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5/19/2022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xml"/><Relationship Id="rId4" Type="http://schemas.openxmlformats.org/officeDocument/2006/relationships/slide" Target="slide11.xml"/></Relationships>
</file>

<file path=ppt/slides/_rels/slide1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6.xml"/><Relationship Id="rId7"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14.xml"/><Relationship Id="rId4" Type="http://schemas.openxmlformats.org/officeDocument/2006/relationships/slide" Target="slide13.xml"/><Relationship Id="rId9" Type="http://schemas.openxmlformats.org/officeDocument/2006/relationships/slide" Target="slide17.xml"/></Relationships>
</file>

<file path=ppt/slides/_rels/slide1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6.xml"/><Relationship Id="rId7"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14.xml"/><Relationship Id="rId4" Type="http://schemas.openxmlformats.org/officeDocument/2006/relationships/slide" Target="slide13.xml"/><Relationship Id="rId9" Type="http://schemas.openxmlformats.org/officeDocument/2006/relationships/slide" Target="slide17.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17.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17.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7.xml"/></Relationships>
</file>

<file path=ppt/slides/_rels/slide1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7.xml"/></Relationships>
</file>

<file path=ppt/slides/_rels/slide1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hyperlink" Target="https://www.kaggle.com/datasets/easonlai/sample-insurance-claim-prediction-dataset" TargetMode="Externa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8.png"/><Relationship Id="rId7" Type="http://schemas.openxmlformats.org/officeDocument/2006/relationships/slide" Target="slide15.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5.xml"/><Relationship Id="rId7"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10" Type="http://schemas.openxmlformats.org/officeDocument/2006/relationships/slide" Target="slide17.xml"/><Relationship Id="rId4" Type="http://schemas.openxmlformats.org/officeDocument/2006/relationships/slide" Target="slide6.xml"/><Relationship Id="rId9" Type="http://schemas.openxmlformats.org/officeDocument/2006/relationships/slide" Target="slide15.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5.xml"/><Relationship Id="rId7"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10" Type="http://schemas.openxmlformats.org/officeDocument/2006/relationships/slide" Target="slide17.xml"/><Relationship Id="rId4" Type="http://schemas.openxmlformats.org/officeDocument/2006/relationships/slide" Target="slide6.xml"/><Relationship Id="rId9" Type="http://schemas.openxmlformats.org/officeDocument/2006/relationships/slide" Target="slide15.xml"/></Relationships>
</file>

<file path=ppt/slides/_rels/slide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xml"/><Relationship Id="rId4" Type="http://schemas.openxmlformats.org/officeDocument/2006/relationships/slide" Target="slide11.xml"/></Relationships>
</file>

<file path=ppt/slides/_rels/slide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xml"/><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9331" y="18672"/>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304800" y="331694"/>
            <a:ext cx="11441111" cy="1694330"/>
          </a:xfrm>
        </p:spPr>
        <p:txBody>
          <a:bodyPr>
            <a:noAutofit/>
          </a:bodyPr>
          <a:lstStyle/>
          <a:p>
            <a:r>
              <a:rPr lang="en-US" sz="3600" dirty="0">
                <a:solidFill>
                  <a:srgbClr val="FFFFFF"/>
                </a:solidFill>
                <a:highlight>
                  <a:srgbClr val="000000"/>
                </a:highlight>
                <a:latin typeface="Berlin Sans FB" panose="020E0602020502020306" pitchFamily="34" charset="0"/>
              </a:rPr>
              <a:t>Exploratory data analysis on</a:t>
            </a:r>
            <a:br>
              <a:rPr lang="en-US" sz="3600" dirty="0">
                <a:solidFill>
                  <a:srgbClr val="FFFFFF"/>
                </a:solidFill>
                <a:highlight>
                  <a:srgbClr val="000000"/>
                </a:highlight>
                <a:latin typeface="Berlin Sans FB" panose="020E0602020502020306" pitchFamily="34" charset="0"/>
              </a:rPr>
            </a:br>
            <a:r>
              <a:rPr lang="en-US" sz="3600" dirty="0">
                <a:solidFill>
                  <a:srgbClr val="FFFFFF"/>
                </a:solidFill>
                <a:highlight>
                  <a:srgbClr val="000000"/>
                </a:highlight>
                <a:latin typeface="Berlin Sans FB" panose="020E0602020502020306" pitchFamily="34" charset="0"/>
              </a:rPr>
              <a:t> Medical insurance </a:t>
            </a:r>
            <a:br>
              <a:rPr lang="en-US" sz="3600" dirty="0">
                <a:solidFill>
                  <a:srgbClr val="FFFFFF"/>
                </a:solidFill>
                <a:highlight>
                  <a:srgbClr val="000000"/>
                </a:highlight>
                <a:latin typeface="Berlin Sans FB" panose="020E0602020502020306" pitchFamily="34" charset="0"/>
              </a:rPr>
            </a:br>
            <a:r>
              <a:rPr lang="en-US" sz="3600" dirty="0">
                <a:solidFill>
                  <a:srgbClr val="FFFFFF"/>
                </a:solidFill>
                <a:highlight>
                  <a:srgbClr val="000000"/>
                </a:highlight>
                <a:latin typeface="Berlin Sans FB" panose="020E0602020502020306" pitchFamily="34" charset="0"/>
              </a:rPr>
              <a:t>using multiple linear regression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37984" y="4166756"/>
            <a:ext cx="5428203" cy="2036820"/>
          </a:xfrm>
        </p:spPr>
        <p:txBody>
          <a:bodyPr>
            <a:normAutofit/>
          </a:bodyPr>
          <a:lstStyle/>
          <a:p>
            <a:pPr algn="r">
              <a:spcAft>
                <a:spcPts val="600"/>
              </a:spcAft>
            </a:pPr>
            <a:r>
              <a:rPr lang="en-US" sz="3000" b="1" dirty="0">
                <a:solidFill>
                  <a:srgbClr val="FFFFFF"/>
                </a:solidFill>
                <a:latin typeface="Arial Rounded MT Bold" panose="020F0704030504030204" pitchFamily="34" charset="0"/>
              </a:rPr>
              <a:t>Semester Project</a:t>
            </a:r>
            <a:br>
              <a:rPr lang="en-US" sz="1800" dirty="0">
                <a:solidFill>
                  <a:srgbClr val="FFFFFF"/>
                </a:solidFill>
              </a:rPr>
            </a:br>
            <a:r>
              <a:rPr lang="en-US" sz="2400" b="1" dirty="0">
                <a:solidFill>
                  <a:srgbClr val="FFFFFF"/>
                </a:solidFill>
              </a:rPr>
              <a:t>Group I</a:t>
            </a:r>
            <a:br>
              <a:rPr lang="en-US" sz="1800" dirty="0">
                <a:solidFill>
                  <a:srgbClr val="FFFFFF"/>
                </a:solidFill>
              </a:rPr>
            </a:br>
            <a:r>
              <a:rPr lang="en-US" sz="1600" dirty="0">
                <a:solidFill>
                  <a:srgbClr val="FFFFFF"/>
                </a:solidFill>
              </a:rPr>
              <a:t>Purushottam Saha (BS2119)</a:t>
            </a:r>
          </a:p>
          <a:p>
            <a:pPr algn="r">
              <a:spcAft>
                <a:spcPts val="600"/>
              </a:spcAft>
            </a:pPr>
            <a:r>
              <a:rPr lang="en-US" sz="1600" dirty="0">
                <a:solidFill>
                  <a:srgbClr val="FFFFFF"/>
                </a:solidFill>
              </a:rPr>
              <a:t>Abdur Rahman (BS2146)</a:t>
            </a:r>
          </a:p>
          <a:p>
            <a:pPr algn="r">
              <a:spcAft>
                <a:spcPts val="600"/>
              </a:spcAft>
            </a:pPr>
            <a:r>
              <a:rPr lang="en-US" sz="1600" dirty="0">
                <a:solidFill>
                  <a:srgbClr val="FFFFFF"/>
                </a:solidFill>
              </a:rPr>
              <a:t>Amarjeet Kumar Bhanu (BS2045)</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3AE5-50D8-4A5A-82EE-9A516495A356}"/>
              </a:ext>
            </a:extLst>
          </p:cNvPr>
          <p:cNvSpPr>
            <a:spLocks noGrp="1"/>
          </p:cNvSpPr>
          <p:nvPr>
            <p:ph type="title"/>
          </p:nvPr>
        </p:nvSpPr>
        <p:spPr>
          <a:xfrm>
            <a:off x="1399591" y="1296954"/>
            <a:ext cx="9601200" cy="1359937"/>
          </a:xfrm>
        </p:spPr>
        <p:txBody>
          <a:bodyPr/>
          <a:lstStyle/>
          <a:p>
            <a:pPr algn="ctr"/>
            <a:r>
              <a:rPr lang="en-IN" dirty="0"/>
              <a:t>Observations from Partial Correlations</a:t>
            </a:r>
          </a:p>
        </p:txBody>
      </p:sp>
      <p:sp>
        <p:nvSpPr>
          <p:cNvPr id="3" name="Content Placeholder 2">
            <a:extLst>
              <a:ext uri="{FF2B5EF4-FFF2-40B4-BE49-F238E27FC236}">
                <a16:creationId xmlns:a16="http://schemas.microsoft.com/office/drawing/2014/main" id="{0D4B9146-35A3-4E63-89FE-36D20A5B18BA}"/>
              </a:ext>
            </a:extLst>
          </p:cNvPr>
          <p:cNvSpPr>
            <a:spLocks noGrp="1"/>
          </p:cNvSpPr>
          <p:nvPr>
            <p:ph idx="1"/>
          </p:nvPr>
        </p:nvSpPr>
        <p:spPr>
          <a:xfrm>
            <a:off x="1371600" y="2286000"/>
            <a:ext cx="9601200" cy="3993502"/>
          </a:xfrm>
        </p:spPr>
        <p:txBody>
          <a:bodyPr>
            <a:normAutofit/>
          </a:bodyPr>
          <a:lstStyle/>
          <a:p>
            <a:r>
              <a:rPr lang="en-IN" dirty="0"/>
              <a:t>Most of the relations of partial correlations for covariate pairs are somewhat unaltered, though there are some significant changes to be noticed,                           for example, correlation between sex and charges have flipped signs, explaining the negative regression coefficient. </a:t>
            </a:r>
          </a:p>
          <a:p>
            <a:r>
              <a:rPr lang="en-IN" dirty="0"/>
              <a:t>Also, the correlation between smoker and bmi has changed from 0.0037 to -0.3598 which is pretty interesting.</a:t>
            </a:r>
          </a:p>
          <a:p>
            <a:r>
              <a:rPr lang="en-IN" dirty="0"/>
              <a:t>The correlation between age and charges is approximately doubled, explaining the importance of the variable as a predictor, also the reason why partial correlations can be much more informative at times.</a:t>
            </a:r>
          </a:p>
          <a:p>
            <a:r>
              <a:rPr lang="en-IN" dirty="0"/>
              <a:t>The correlation between smoker and charges has also increased to 0.829, which is a pretty large value, supporting the p-value of the same being 0 by R, though being realistically absurd.</a:t>
            </a:r>
          </a:p>
        </p:txBody>
      </p:sp>
      <p:sp>
        <p:nvSpPr>
          <p:cNvPr id="5" name="TextBox 4">
            <a:hlinkClick r:id="rId2" action="ppaction://hlinksldjump"/>
            <a:extLst>
              <a:ext uri="{FF2B5EF4-FFF2-40B4-BE49-F238E27FC236}">
                <a16:creationId xmlns:a16="http://schemas.microsoft.com/office/drawing/2014/main" id="{9EC66CB8-5DC7-49AE-A4FC-E829DA71C9F0}"/>
              </a:ext>
            </a:extLst>
          </p:cNvPr>
          <p:cNvSpPr txBox="1"/>
          <p:nvPr/>
        </p:nvSpPr>
        <p:spPr>
          <a:xfrm>
            <a:off x="10049069" y="130629"/>
            <a:ext cx="2008461" cy="742506"/>
          </a:xfrm>
          <a:prstGeom prst="rect">
            <a:avLst/>
          </a:prstGeom>
          <a:noFill/>
        </p:spPr>
        <p:txBody>
          <a:bodyPr wrap="square">
            <a:spAutoFit/>
          </a:bodyPr>
          <a:lstStyle/>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Correlation Matrix</a:t>
            </a:r>
            <a:endParaRPr lang="en-IN" sz="1400" dirty="0">
              <a:solidFill>
                <a:schemeClr val="accent5">
                  <a:lumMod val="75000"/>
                </a:schemeClr>
              </a:solidFill>
            </a:endParaRPr>
          </a:p>
          <a:p>
            <a:r>
              <a:rPr lang="en-IN" sz="1400" dirty="0">
                <a:solidFill>
                  <a:schemeClr val="accent5">
                    <a:lumMod val="75000"/>
                  </a:schemeClr>
                </a:solidFill>
                <a:hlinkClick r:id="rId2" action="ppaction://hlinksldjump">
                  <a:extLst>
                    <a:ext uri="{A12FA001-AC4F-418D-AE19-62706E023703}">
                      <ahyp:hlinkClr xmlns:ahyp="http://schemas.microsoft.com/office/drawing/2018/hyperlinkcolor" val="tx"/>
                    </a:ext>
                  </a:extLst>
                </a:hlinkClick>
              </a:rPr>
              <a:t>Partial Correlation</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Semi Partial Correlation</a:t>
            </a:r>
            <a:endParaRPr lang="en-IN" sz="1400" dirty="0">
              <a:solidFill>
                <a:schemeClr val="accent5">
                  <a:lumMod val="75000"/>
                </a:schemeClr>
              </a:solidFill>
            </a:endParaRPr>
          </a:p>
        </p:txBody>
      </p:sp>
      <p:sp>
        <p:nvSpPr>
          <p:cNvPr id="6" name="TextBox 5">
            <a:extLst>
              <a:ext uri="{FF2B5EF4-FFF2-40B4-BE49-F238E27FC236}">
                <a16:creationId xmlns:a16="http://schemas.microsoft.com/office/drawing/2014/main" id="{9A552FF6-585F-487C-9259-68666C322321}"/>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83979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ECBE-5F08-4BA9-94C0-D5C0D85D6420}"/>
              </a:ext>
            </a:extLst>
          </p:cNvPr>
          <p:cNvSpPr>
            <a:spLocks noGrp="1"/>
          </p:cNvSpPr>
          <p:nvPr>
            <p:ph type="title"/>
          </p:nvPr>
        </p:nvSpPr>
        <p:spPr>
          <a:xfrm>
            <a:off x="1371600" y="1156996"/>
            <a:ext cx="9601200" cy="1014704"/>
          </a:xfrm>
        </p:spPr>
        <p:txBody>
          <a:bodyPr/>
          <a:lstStyle/>
          <a:p>
            <a:pPr algn="ctr"/>
            <a:r>
              <a:rPr lang="en-US" dirty="0"/>
              <a:t>Semi Partial Correlation</a:t>
            </a:r>
            <a:endParaRPr lang="en-IN" dirty="0"/>
          </a:p>
        </p:txBody>
      </p:sp>
      <p:graphicFrame>
        <p:nvGraphicFramePr>
          <p:cNvPr id="4" name="Table 4">
            <a:extLst>
              <a:ext uri="{FF2B5EF4-FFF2-40B4-BE49-F238E27FC236}">
                <a16:creationId xmlns:a16="http://schemas.microsoft.com/office/drawing/2014/main" id="{1400A52E-8EB5-9297-73FB-2A86FBB27C73}"/>
              </a:ext>
            </a:extLst>
          </p:cNvPr>
          <p:cNvGraphicFramePr>
            <a:graphicFrameLocks noGrp="1"/>
          </p:cNvGraphicFramePr>
          <p:nvPr>
            <p:ph idx="1"/>
            <p:extLst>
              <p:ext uri="{D42A27DB-BD31-4B8C-83A1-F6EECF244321}">
                <p14:modId xmlns:p14="http://schemas.microsoft.com/office/powerpoint/2010/main" val="343235489"/>
              </p:ext>
            </p:extLst>
          </p:nvPr>
        </p:nvGraphicFramePr>
        <p:xfrm>
          <a:off x="1371600" y="2286000"/>
          <a:ext cx="9601200" cy="38760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516898387"/>
                    </a:ext>
                  </a:extLst>
                </a:gridCol>
                <a:gridCol w="1066800">
                  <a:extLst>
                    <a:ext uri="{9D8B030D-6E8A-4147-A177-3AD203B41FA5}">
                      <a16:colId xmlns:a16="http://schemas.microsoft.com/office/drawing/2014/main" val="1712457037"/>
                    </a:ext>
                  </a:extLst>
                </a:gridCol>
                <a:gridCol w="1066800">
                  <a:extLst>
                    <a:ext uri="{9D8B030D-6E8A-4147-A177-3AD203B41FA5}">
                      <a16:colId xmlns:a16="http://schemas.microsoft.com/office/drawing/2014/main" val="1182440904"/>
                    </a:ext>
                  </a:extLst>
                </a:gridCol>
                <a:gridCol w="1066800">
                  <a:extLst>
                    <a:ext uri="{9D8B030D-6E8A-4147-A177-3AD203B41FA5}">
                      <a16:colId xmlns:a16="http://schemas.microsoft.com/office/drawing/2014/main" val="28509612"/>
                    </a:ext>
                  </a:extLst>
                </a:gridCol>
                <a:gridCol w="1066800">
                  <a:extLst>
                    <a:ext uri="{9D8B030D-6E8A-4147-A177-3AD203B41FA5}">
                      <a16:colId xmlns:a16="http://schemas.microsoft.com/office/drawing/2014/main" val="379752000"/>
                    </a:ext>
                  </a:extLst>
                </a:gridCol>
                <a:gridCol w="1066800">
                  <a:extLst>
                    <a:ext uri="{9D8B030D-6E8A-4147-A177-3AD203B41FA5}">
                      <a16:colId xmlns:a16="http://schemas.microsoft.com/office/drawing/2014/main" val="3597741262"/>
                    </a:ext>
                  </a:extLst>
                </a:gridCol>
                <a:gridCol w="1066800">
                  <a:extLst>
                    <a:ext uri="{9D8B030D-6E8A-4147-A177-3AD203B41FA5}">
                      <a16:colId xmlns:a16="http://schemas.microsoft.com/office/drawing/2014/main" val="3815279297"/>
                    </a:ext>
                  </a:extLst>
                </a:gridCol>
                <a:gridCol w="1066800">
                  <a:extLst>
                    <a:ext uri="{9D8B030D-6E8A-4147-A177-3AD203B41FA5}">
                      <a16:colId xmlns:a16="http://schemas.microsoft.com/office/drawing/2014/main" val="862989748"/>
                    </a:ext>
                  </a:extLst>
                </a:gridCol>
                <a:gridCol w="1066800">
                  <a:extLst>
                    <a:ext uri="{9D8B030D-6E8A-4147-A177-3AD203B41FA5}">
                      <a16:colId xmlns:a16="http://schemas.microsoft.com/office/drawing/2014/main" val="2538385934"/>
                    </a:ext>
                  </a:extLst>
                </a:gridCol>
              </a:tblGrid>
              <a:tr h="370840">
                <a:tc>
                  <a:txBody>
                    <a:bodyPr/>
                    <a:lstStyle/>
                    <a:p>
                      <a:endParaRPr lang="en-IN" dirty="0"/>
                    </a:p>
                  </a:txBody>
                  <a:tcPr/>
                </a:tc>
                <a:tc>
                  <a:txBody>
                    <a:bodyPr/>
                    <a:lstStyle/>
                    <a:p>
                      <a:r>
                        <a:rPr lang="en-US" dirty="0"/>
                        <a:t>Age </a:t>
                      </a:r>
                      <a:endParaRPr lang="en-IN" dirty="0"/>
                    </a:p>
                  </a:txBody>
                  <a:tcPr/>
                </a:tc>
                <a:tc>
                  <a:txBody>
                    <a:bodyPr/>
                    <a:lstStyle/>
                    <a:p>
                      <a:r>
                        <a:rPr lang="en-US" dirty="0"/>
                        <a:t>Sex </a:t>
                      </a:r>
                      <a:endParaRPr lang="en-IN" dirty="0"/>
                    </a:p>
                  </a:txBody>
                  <a:tcPr/>
                </a:tc>
                <a:tc>
                  <a:txBody>
                    <a:bodyPr/>
                    <a:lstStyle/>
                    <a:p>
                      <a:r>
                        <a:rPr lang="en-US" dirty="0"/>
                        <a:t>BMI</a:t>
                      </a:r>
                      <a:endParaRPr lang="en-IN" dirty="0"/>
                    </a:p>
                  </a:txBody>
                  <a:tcPr/>
                </a:tc>
                <a:tc>
                  <a:txBody>
                    <a:bodyPr/>
                    <a:lstStyle/>
                    <a:p>
                      <a:r>
                        <a:rPr lang="en-US" dirty="0"/>
                        <a:t>Children </a:t>
                      </a:r>
                      <a:endParaRPr lang="en-IN" dirty="0"/>
                    </a:p>
                  </a:txBody>
                  <a:tcPr/>
                </a:tc>
                <a:tc>
                  <a:txBody>
                    <a:bodyPr/>
                    <a:lstStyle/>
                    <a:p>
                      <a:r>
                        <a:rPr lang="en-US" dirty="0"/>
                        <a:t>Smoker </a:t>
                      </a:r>
                      <a:endParaRPr lang="en-IN" dirty="0"/>
                    </a:p>
                  </a:txBody>
                  <a:tcPr/>
                </a:tc>
                <a:tc>
                  <a:txBody>
                    <a:bodyPr/>
                    <a:lstStyle/>
                    <a:p>
                      <a:r>
                        <a:rPr lang="en-US" dirty="0"/>
                        <a:t>Region </a:t>
                      </a:r>
                      <a:endParaRPr lang="en-IN" dirty="0"/>
                    </a:p>
                  </a:txBody>
                  <a:tcPr/>
                </a:tc>
                <a:tc>
                  <a:txBody>
                    <a:bodyPr/>
                    <a:lstStyle/>
                    <a:p>
                      <a:r>
                        <a:rPr lang="en-US" dirty="0"/>
                        <a:t>Insurance Claim </a:t>
                      </a:r>
                      <a:endParaRPr lang="en-IN" dirty="0"/>
                    </a:p>
                  </a:txBody>
                  <a:tcPr/>
                </a:tc>
                <a:tc>
                  <a:txBody>
                    <a:bodyPr/>
                    <a:lstStyle/>
                    <a:p>
                      <a:r>
                        <a:rPr lang="en-US" dirty="0"/>
                        <a:t>Charges</a:t>
                      </a:r>
                      <a:endParaRPr lang="en-IN" dirty="0"/>
                    </a:p>
                  </a:txBody>
                  <a:tcPr/>
                </a:tc>
                <a:extLst>
                  <a:ext uri="{0D108BD9-81ED-4DB2-BD59-A6C34878D82A}">
                    <a16:rowId xmlns:a16="http://schemas.microsoft.com/office/drawing/2014/main" val="2449603943"/>
                  </a:ext>
                </a:extLst>
              </a:tr>
              <a:tr h="370840">
                <a:tc>
                  <a:txBody>
                    <a:bodyPr/>
                    <a:lstStyle/>
                    <a:p>
                      <a:r>
                        <a:rPr lang="en-IN" dirty="0"/>
                        <a:t>Age</a:t>
                      </a:r>
                    </a:p>
                  </a:txBody>
                  <a:tcPr/>
                </a:tc>
                <a:tc>
                  <a:txBody>
                    <a:bodyPr/>
                    <a:lstStyle/>
                    <a:p>
                      <a:r>
                        <a:rPr lang="en-IN" dirty="0"/>
                        <a:t>1.000</a:t>
                      </a:r>
                    </a:p>
                  </a:txBody>
                  <a:tcPr/>
                </a:tc>
                <a:tc>
                  <a:txBody>
                    <a:bodyPr/>
                    <a:lstStyle/>
                    <a:p>
                      <a:r>
                        <a:rPr lang="en-IN" dirty="0"/>
                        <a:t>-0.012</a:t>
                      </a:r>
                    </a:p>
                  </a:txBody>
                  <a:tcPr/>
                </a:tc>
                <a:tc>
                  <a:txBody>
                    <a:bodyPr/>
                    <a:lstStyle/>
                    <a:p>
                      <a:r>
                        <a:rPr lang="en-IN" dirty="0"/>
                        <a:t>-0.111</a:t>
                      </a:r>
                    </a:p>
                  </a:txBody>
                  <a:tcPr/>
                </a:tc>
                <a:tc>
                  <a:txBody>
                    <a:bodyPr/>
                    <a:lstStyle/>
                    <a:p>
                      <a:r>
                        <a:rPr lang="en-IN" dirty="0"/>
                        <a:t>0.054</a:t>
                      </a:r>
                    </a:p>
                  </a:txBody>
                  <a:tcPr/>
                </a:tc>
                <a:tc>
                  <a:txBody>
                    <a:bodyPr/>
                    <a:lstStyle/>
                    <a:p>
                      <a:r>
                        <a:rPr lang="en-IN" dirty="0"/>
                        <a:t>-0.441</a:t>
                      </a:r>
                    </a:p>
                  </a:txBody>
                  <a:tcPr/>
                </a:tc>
                <a:tc>
                  <a:txBody>
                    <a:bodyPr/>
                    <a:lstStyle/>
                    <a:p>
                      <a:r>
                        <a:rPr lang="en-IN" dirty="0"/>
                        <a:t>0.021</a:t>
                      </a:r>
                    </a:p>
                  </a:txBody>
                  <a:tcPr/>
                </a:tc>
                <a:tc>
                  <a:txBody>
                    <a:bodyPr/>
                    <a:lstStyle/>
                    <a:p>
                      <a:r>
                        <a:rPr lang="en-IN" dirty="0"/>
                        <a:t>0.133</a:t>
                      </a:r>
                    </a:p>
                  </a:txBody>
                  <a:tcPr/>
                </a:tc>
                <a:tc>
                  <a:txBody>
                    <a:bodyPr/>
                    <a:lstStyle/>
                    <a:p>
                      <a:r>
                        <a:rPr lang="en-IN" dirty="0"/>
                        <a:t>0.507</a:t>
                      </a:r>
                    </a:p>
                  </a:txBody>
                  <a:tcPr/>
                </a:tc>
                <a:extLst>
                  <a:ext uri="{0D108BD9-81ED-4DB2-BD59-A6C34878D82A}">
                    <a16:rowId xmlns:a16="http://schemas.microsoft.com/office/drawing/2014/main" val="3550336051"/>
                  </a:ext>
                </a:extLst>
              </a:tr>
              <a:tr h="370840">
                <a:tc>
                  <a:txBody>
                    <a:bodyPr/>
                    <a:lstStyle/>
                    <a:p>
                      <a:r>
                        <a:rPr lang="en-IN" dirty="0"/>
                        <a:t>Sex</a:t>
                      </a:r>
                    </a:p>
                  </a:txBody>
                  <a:tcPr/>
                </a:tc>
                <a:tc>
                  <a:txBody>
                    <a:bodyPr/>
                    <a:lstStyle/>
                    <a:p>
                      <a:r>
                        <a:rPr lang="en-IN" dirty="0"/>
                        <a:t>-0.015</a:t>
                      </a:r>
                    </a:p>
                  </a:txBody>
                  <a:tcPr/>
                </a:tc>
                <a:tc>
                  <a:txBody>
                    <a:bodyPr/>
                    <a:lstStyle/>
                    <a:p>
                      <a:r>
                        <a:rPr lang="en-IN" dirty="0"/>
                        <a:t>1.000</a:t>
                      </a:r>
                    </a:p>
                  </a:txBody>
                  <a:tcPr/>
                </a:tc>
                <a:tc>
                  <a:txBody>
                    <a:bodyPr/>
                    <a:lstStyle/>
                    <a:p>
                      <a:r>
                        <a:rPr lang="en-IN" dirty="0"/>
                        <a:t>0.045</a:t>
                      </a:r>
                    </a:p>
                  </a:txBody>
                  <a:tcPr/>
                </a:tc>
                <a:tc>
                  <a:txBody>
                    <a:bodyPr/>
                    <a:lstStyle/>
                    <a:p>
                      <a:r>
                        <a:rPr lang="en-IN" dirty="0"/>
                        <a:t>0.0136</a:t>
                      </a:r>
                    </a:p>
                  </a:txBody>
                  <a:tcPr/>
                </a:tc>
                <a:tc>
                  <a:txBody>
                    <a:bodyPr/>
                    <a:lstStyle/>
                    <a:p>
                      <a:r>
                        <a:rPr lang="en-IN" dirty="0"/>
                        <a:t>0.048</a:t>
                      </a:r>
                    </a:p>
                  </a:txBody>
                  <a:tcPr/>
                </a:tc>
                <a:tc>
                  <a:txBody>
                    <a:bodyPr/>
                    <a:lstStyle/>
                    <a:p>
                      <a:r>
                        <a:rPr lang="en-IN" dirty="0"/>
                        <a:t>-0.004</a:t>
                      </a:r>
                    </a:p>
                  </a:txBody>
                  <a:tcPr/>
                </a:tc>
                <a:tc>
                  <a:txBody>
                    <a:bodyPr/>
                    <a:lstStyle/>
                    <a:p>
                      <a:r>
                        <a:rPr lang="en-IN" dirty="0"/>
                        <a:t>-0.004</a:t>
                      </a:r>
                    </a:p>
                  </a:txBody>
                  <a:tcPr/>
                </a:tc>
                <a:tc>
                  <a:txBody>
                    <a:bodyPr/>
                    <a:lstStyle/>
                    <a:p>
                      <a:r>
                        <a:rPr lang="en-IN" dirty="0"/>
                        <a:t>-0.011</a:t>
                      </a:r>
                    </a:p>
                  </a:txBody>
                  <a:tcPr/>
                </a:tc>
                <a:extLst>
                  <a:ext uri="{0D108BD9-81ED-4DB2-BD59-A6C34878D82A}">
                    <a16:rowId xmlns:a16="http://schemas.microsoft.com/office/drawing/2014/main" val="2164257756"/>
                  </a:ext>
                </a:extLst>
              </a:tr>
              <a:tr h="370840">
                <a:tc>
                  <a:txBody>
                    <a:bodyPr/>
                    <a:lstStyle/>
                    <a:p>
                      <a:r>
                        <a:rPr lang="en-IN" dirty="0"/>
                        <a:t>BMI</a:t>
                      </a:r>
                    </a:p>
                  </a:txBody>
                  <a:tcPr/>
                </a:tc>
                <a:tc>
                  <a:txBody>
                    <a:bodyPr/>
                    <a:lstStyle/>
                    <a:p>
                      <a:r>
                        <a:rPr lang="en-IN" dirty="0"/>
                        <a:t>-0.109</a:t>
                      </a:r>
                    </a:p>
                  </a:txBody>
                  <a:tcPr/>
                </a:tc>
                <a:tc>
                  <a:txBody>
                    <a:bodyPr/>
                    <a:lstStyle/>
                    <a:p>
                      <a:r>
                        <a:rPr lang="en-IN" dirty="0"/>
                        <a:t>0.038</a:t>
                      </a:r>
                    </a:p>
                  </a:txBody>
                  <a:tcPr/>
                </a:tc>
                <a:tc>
                  <a:txBody>
                    <a:bodyPr/>
                    <a:lstStyle/>
                    <a:p>
                      <a:r>
                        <a:rPr lang="en-IN" dirty="0"/>
                        <a:t>1.000</a:t>
                      </a:r>
                    </a:p>
                  </a:txBody>
                  <a:tcPr/>
                </a:tc>
                <a:tc>
                  <a:txBody>
                    <a:bodyPr/>
                    <a:lstStyle/>
                    <a:p>
                      <a:r>
                        <a:rPr lang="en-IN" dirty="0"/>
                        <a:t>0.168</a:t>
                      </a:r>
                    </a:p>
                  </a:txBody>
                  <a:tcPr/>
                </a:tc>
                <a:tc>
                  <a:txBody>
                    <a:bodyPr/>
                    <a:lstStyle/>
                    <a:p>
                      <a:r>
                        <a:rPr lang="en-IN" dirty="0"/>
                        <a:t>-0.320</a:t>
                      </a:r>
                    </a:p>
                  </a:txBody>
                  <a:tcPr/>
                </a:tc>
                <a:tc>
                  <a:txBody>
                    <a:bodyPr/>
                    <a:lstStyle/>
                    <a:p>
                      <a:r>
                        <a:rPr lang="en-IN" dirty="0"/>
                        <a:t>0.145</a:t>
                      </a:r>
                    </a:p>
                  </a:txBody>
                  <a:tcPr/>
                </a:tc>
                <a:tc>
                  <a:txBody>
                    <a:bodyPr/>
                    <a:lstStyle/>
                    <a:p>
                      <a:r>
                        <a:rPr lang="en-IN" dirty="0"/>
                        <a:t>0.421</a:t>
                      </a:r>
                    </a:p>
                  </a:txBody>
                  <a:tcPr/>
                </a:tc>
                <a:tc>
                  <a:txBody>
                    <a:bodyPr/>
                    <a:lstStyle/>
                    <a:p>
                      <a:r>
                        <a:rPr lang="en-IN" dirty="0"/>
                        <a:t>0.278</a:t>
                      </a:r>
                    </a:p>
                  </a:txBody>
                  <a:tcPr/>
                </a:tc>
                <a:extLst>
                  <a:ext uri="{0D108BD9-81ED-4DB2-BD59-A6C34878D82A}">
                    <a16:rowId xmlns:a16="http://schemas.microsoft.com/office/drawing/2014/main" val="3760848133"/>
                  </a:ext>
                </a:extLst>
              </a:tr>
              <a:tr h="370840">
                <a:tc>
                  <a:txBody>
                    <a:bodyPr/>
                    <a:lstStyle/>
                    <a:p>
                      <a:r>
                        <a:rPr lang="en-IN" dirty="0"/>
                        <a:t>Children</a:t>
                      </a:r>
                    </a:p>
                  </a:txBody>
                  <a:tcPr/>
                </a:tc>
                <a:tc>
                  <a:txBody>
                    <a:bodyPr/>
                    <a:lstStyle/>
                    <a:p>
                      <a:r>
                        <a:rPr lang="en-IN" dirty="0"/>
                        <a:t>0.056</a:t>
                      </a:r>
                    </a:p>
                  </a:txBody>
                  <a:tcPr/>
                </a:tc>
                <a:tc>
                  <a:txBody>
                    <a:bodyPr/>
                    <a:lstStyle/>
                    <a:p>
                      <a:r>
                        <a:rPr lang="en-IN" dirty="0"/>
                        <a:t>0.011</a:t>
                      </a:r>
                    </a:p>
                  </a:txBody>
                  <a:tcPr/>
                </a:tc>
                <a:tc>
                  <a:txBody>
                    <a:bodyPr/>
                    <a:lstStyle/>
                    <a:p>
                      <a:r>
                        <a:rPr lang="en-IN" dirty="0"/>
                        <a:t>0.176</a:t>
                      </a:r>
                    </a:p>
                  </a:txBody>
                  <a:tcPr/>
                </a:tc>
                <a:tc>
                  <a:txBody>
                    <a:bodyPr/>
                    <a:lstStyle/>
                    <a:p>
                      <a:r>
                        <a:rPr lang="en-IN" dirty="0"/>
                        <a:t>1.000</a:t>
                      </a:r>
                    </a:p>
                  </a:txBody>
                  <a:tcPr/>
                </a:tc>
                <a:tc>
                  <a:txBody>
                    <a:bodyPr/>
                    <a:lstStyle/>
                    <a:p>
                      <a:r>
                        <a:rPr lang="en-IN" dirty="0"/>
                        <a:t>0.072</a:t>
                      </a:r>
                    </a:p>
                  </a:txBody>
                  <a:tcPr/>
                </a:tc>
                <a:tc>
                  <a:txBody>
                    <a:bodyPr/>
                    <a:lstStyle/>
                    <a:p>
                      <a:r>
                        <a:rPr lang="en-IN" dirty="0"/>
                        <a:t>-0.003</a:t>
                      </a:r>
                    </a:p>
                  </a:txBody>
                  <a:tcPr/>
                </a:tc>
                <a:tc>
                  <a:txBody>
                    <a:bodyPr/>
                    <a:lstStyle/>
                    <a:p>
                      <a:r>
                        <a:rPr lang="en-IN" dirty="0"/>
                        <a:t>-0.481</a:t>
                      </a:r>
                    </a:p>
                  </a:txBody>
                  <a:tcPr/>
                </a:tc>
                <a:tc>
                  <a:txBody>
                    <a:bodyPr/>
                    <a:lstStyle/>
                    <a:p>
                      <a:r>
                        <a:rPr lang="en-IN" dirty="0"/>
                        <a:t>0.034</a:t>
                      </a:r>
                    </a:p>
                  </a:txBody>
                  <a:tcPr/>
                </a:tc>
                <a:extLst>
                  <a:ext uri="{0D108BD9-81ED-4DB2-BD59-A6C34878D82A}">
                    <a16:rowId xmlns:a16="http://schemas.microsoft.com/office/drawing/2014/main" val="4209584762"/>
                  </a:ext>
                </a:extLst>
              </a:tr>
              <a:tr h="370840">
                <a:tc>
                  <a:txBody>
                    <a:bodyPr/>
                    <a:lstStyle/>
                    <a:p>
                      <a:r>
                        <a:rPr lang="en-IN" dirty="0"/>
                        <a:t>Smoker</a:t>
                      </a:r>
                    </a:p>
                  </a:txBody>
                  <a:tcPr/>
                </a:tc>
                <a:tc>
                  <a:txBody>
                    <a:bodyPr/>
                    <a:lstStyle/>
                    <a:p>
                      <a:r>
                        <a:rPr lang="en-IN" dirty="0"/>
                        <a:t>-0.265</a:t>
                      </a:r>
                    </a:p>
                  </a:txBody>
                  <a:tcPr/>
                </a:tc>
                <a:tc>
                  <a:txBody>
                    <a:bodyPr/>
                    <a:lstStyle/>
                    <a:p>
                      <a:r>
                        <a:rPr lang="en-IN" dirty="0"/>
                        <a:t>0.024</a:t>
                      </a:r>
                    </a:p>
                  </a:txBody>
                  <a:tcPr/>
                </a:tc>
                <a:tc>
                  <a:txBody>
                    <a:bodyPr/>
                    <a:lstStyle/>
                    <a:p>
                      <a:r>
                        <a:rPr lang="en-IN" dirty="0"/>
                        <a:t>-0.195</a:t>
                      </a:r>
                    </a:p>
                  </a:txBody>
                  <a:tcPr/>
                </a:tc>
                <a:tc>
                  <a:txBody>
                    <a:bodyPr/>
                    <a:lstStyle/>
                    <a:p>
                      <a:r>
                        <a:rPr lang="en-IN" dirty="0"/>
                        <a:t>0.041</a:t>
                      </a:r>
                    </a:p>
                  </a:txBody>
                  <a:tcPr/>
                </a:tc>
                <a:tc>
                  <a:txBody>
                    <a:bodyPr/>
                    <a:lstStyle/>
                    <a:p>
                      <a:r>
                        <a:rPr lang="en-IN" dirty="0"/>
                        <a:t>1.000</a:t>
                      </a:r>
                    </a:p>
                  </a:txBody>
                  <a:tcPr/>
                </a:tc>
                <a:tc>
                  <a:txBody>
                    <a:bodyPr/>
                    <a:lstStyle/>
                    <a:p>
                      <a:r>
                        <a:rPr lang="en-IN" dirty="0"/>
                        <a:t>0.0326</a:t>
                      </a:r>
                    </a:p>
                  </a:txBody>
                  <a:tcPr/>
                </a:tc>
                <a:tc>
                  <a:txBody>
                    <a:bodyPr/>
                    <a:lstStyle/>
                    <a:p>
                      <a:r>
                        <a:rPr lang="en-IN" dirty="0"/>
                        <a:t>0.160</a:t>
                      </a:r>
                    </a:p>
                  </a:txBody>
                  <a:tcPr/>
                </a:tc>
                <a:tc>
                  <a:txBody>
                    <a:bodyPr/>
                    <a:lstStyle/>
                    <a:p>
                      <a:r>
                        <a:rPr lang="en-IN" dirty="0"/>
                        <a:t>0.754</a:t>
                      </a:r>
                    </a:p>
                  </a:txBody>
                  <a:tcPr/>
                </a:tc>
                <a:extLst>
                  <a:ext uri="{0D108BD9-81ED-4DB2-BD59-A6C34878D82A}">
                    <a16:rowId xmlns:a16="http://schemas.microsoft.com/office/drawing/2014/main" val="1995731732"/>
                  </a:ext>
                </a:extLst>
              </a:tr>
              <a:tr h="370840">
                <a:tc>
                  <a:txBody>
                    <a:bodyPr/>
                    <a:lstStyle/>
                    <a:p>
                      <a:r>
                        <a:rPr lang="en-IN" dirty="0"/>
                        <a:t>Region</a:t>
                      </a:r>
                    </a:p>
                  </a:txBody>
                  <a:tcPr/>
                </a:tc>
                <a:tc>
                  <a:txBody>
                    <a:bodyPr/>
                    <a:lstStyle/>
                    <a:p>
                      <a:r>
                        <a:rPr lang="en-IN" dirty="0"/>
                        <a:t>0.025</a:t>
                      </a:r>
                    </a:p>
                  </a:txBody>
                  <a:tcPr/>
                </a:tc>
                <a:tc>
                  <a:txBody>
                    <a:bodyPr/>
                    <a:lstStyle/>
                    <a:p>
                      <a:r>
                        <a:rPr lang="en-IN" dirty="0"/>
                        <a:t>-0.004</a:t>
                      </a:r>
                    </a:p>
                  </a:txBody>
                  <a:tcPr/>
                </a:tc>
                <a:tc>
                  <a:txBody>
                    <a:bodyPr/>
                    <a:lstStyle/>
                    <a:p>
                      <a:r>
                        <a:rPr lang="en-IN" dirty="0"/>
                        <a:t>0.172</a:t>
                      </a:r>
                    </a:p>
                  </a:txBody>
                  <a:tcPr/>
                </a:tc>
                <a:tc>
                  <a:txBody>
                    <a:bodyPr/>
                    <a:lstStyle/>
                    <a:p>
                      <a:r>
                        <a:rPr lang="en-IN" dirty="0"/>
                        <a:t>-0.004</a:t>
                      </a:r>
                    </a:p>
                  </a:txBody>
                  <a:tcPr/>
                </a:tc>
                <a:tc>
                  <a:txBody>
                    <a:bodyPr/>
                    <a:lstStyle/>
                    <a:p>
                      <a:r>
                        <a:rPr lang="en-IN" dirty="0"/>
                        <a:t>0.063</a:t>
                      </a:r>
                    </a:p>
                  </a:txBody>
                  <a:tcPr/>
                </a:tc>
                <a:tc>
                  <a:txBody>
                    <a:bodyPr/>
                    <a:lstStyle/>
                    <a:p>
                      <a:r>
                        <a:rPr lang="en-IN" dirty="0"/>
                        <a:t>1.000</a:t>
                      </a:r>
                    </a:p>
                  </a:txBody>
                  <a:tcPr/>
                </a:tc>
                <a:tc>
                  <a:txBody>
                    <a:bodyPr/>
                    <a:lstStyle/>
                    <a:p>
                      <a:r>
                        <a:rPr lang="en-IN" dirty="0"/>
                        <a:t>-0.047</a:t>
                      </a:r>
                    </a:p>
                  </a:txBody>
                  <a:tcPr/>
                </a:tc>
                <a:tc>
                  <a:txBody>
                    <a:bodyPr/>
                    <a:lstStyle/>
                    <a:p>
                      <a:r>
                        <a:rPr lang="en-IN" dirty="0"/>
                        <a:t>-0.066</a:t>
                      </a:r>
                    </a:p>
                  </a:txBody>
                  <a:tcPr/>
                </a:tc>
                <a:extLst>
                  <a:ext uri="{0D108BD9-81ED-4DB2-BD59-A6C34878D82A}">
                    <a16:rowId xmlns:a16="http://schemas.microsoft.com/office/drawing/2014/main" val="1780726544"/>
                  </a:ext>
                </a:extLst>
              </a:tr>
              <a:tr h="370840">
                <a:tc>
                  <a:txBody>
                    <a:bodyPr/>
                    <a:lstStyle/>
                    <a:p>
                      <a:r>
                        <a:rPr lang="en-IN" dirty="0"/>
                        <a:t>Insurance Claim</a:t>
                      </a:r>
                    </a:p>
                  </a:txBody>
                  <a:tcPr/>
                </a:tc>
                <a:tc>
                  <a:txBody>
                    <a:bodyPr/>
                    <a:lstStyle/>
                    <a:p>
                      <a:r>
                        <a:rPr lang="en-IN" dirty="0"/>
                        <a:t>0.117</a:t>
                      </a:r>
                    </a:p>
                  </a:txBody>
                  <a:tcPr/>
                </a:tc>
                <a:tc>
                  <a:txBody>
                    <a:bodyPr/>
                    <a:lstStyle/>
                    <a:p>
                      <a:r>
                        <a:rPr lang="en-IN" dirty="0"/>
                        <a:t>-0.003</a:t>
                      </a:r>
                    </a:p>
                  </a:txBody>
                  <a:tcPr/>
                </a:tc>
                <a:tc>
                  <a:txBody>
                    <a:bodyPr/>
                    <a:lstStyle/>
                    <a:p>
                      <a:r>
                        <a:rPr lang="en-IN" dirty="0"/>
                        <a:t>0.377</a:t>
                      </a:r>
                    </a:p>
                  </a:txBody>
                  <a:tcPr/>
                </a:tc>
                <a:tc>
                  <a:txBody>
                    <a:bodyPr/>
                    <a:lstStyle/>
                    <a:p>
                      <a:r>
                        <a:rPr lang="en-IN" dirty="0"/>
                        <a:t>-0.411</a:t>
                      </a:r>
                    </a:p>
                  </a:txBody>
                  <a:tcPr/>
                </a:tc>
                <a:tc>
                  <a:txBody>
                    <a:bodyPr/>
                    <a:lstStyle/>
                    <a:p>
                      <a:r>
                        <a:rPr lang="en-IN" dirty="0"/>
                        <a:t>0.235</a:t>
                      </a:r>
                    </a:p>
                  </a:txBody>
                  <a:tcPr/>
                </a:tc>
                <a:tc>
                  <a:txBody>
                    <a:bodyPr/>
                    <a:lstStyle/>
                    <a:p>
                      <a:r>
                        <a:rPr lang="en-IN" dirty="0"/>
                        <a:t>-0.036</a:t>
                      </a:r>
                    </a:p>
                  </a:txBody>
                  <a:tcPr/>
                </a:tc>
                <a:tc>
                  <a:txBody>
                    <a:bodyPr/>
                    <a:lstStyle/>
                    <a:p>
                      <a:r>
                        <a:rPr lang="en-IN" dirty="0"/>
                        <a:t>1.000</a:t>
                      </a:r>
                    </a:p>
                  </a:txBody>
                  <a:tcPr/>
                </a:tc>
                <a:tc>
                  <a:txBody>
                    <a:bodyPr/>
                    <a:lstStyle/>
                    <a:p>
                      <a:r>
                        <a:rPr lang="en-IN" dirty="0"/>
                        <a:t>-0.066</a:t>
                      </a:r>
                    </a:p>
                  </a:txBody>
                  <a:tcPr/>
                </a:tc>
                <a:extLst>
                  <a:ext uri="{0D108BD9-81ED-4DB2-BD59-A6C34878D82A}">
                    <a16:rowId xmlns:a16="http://schemas.microsoft.com/office/drawing/2014/main" val="873575228"/>
                  </a:ext>
                </a:extLst>
              </a:tr>
              <a:tr h="370840">
                <a:tc>
                  <a:txBody>
                    <a:bodyPr/>
                    <a:lstStyle/>
                    <a:p>
                      <a:r>
                        <a:rPr lang="en-IN" dirty="0"/>
                        <a:t>Charges</a:t>
                      </a:r>
                    </a:p>
                  </a:txBody>
                  <a:tcPr/>
                </a:tc>
                <a:tc>
                  <a:txBody>
                    <a:bodyPr/>
                    <a:lstStyle/>
                    <a:p>
                      <a:r>
                        <a:rPr lang="en-IN" dirty="0"/>
                        <a:t>0.299</a:t>
                      </a:r>
                    </a:p>
                  </a:txBody>
                  <a:tcPr/>
                </a:tc>
                <a:tc>
                  <a:txBody>
                    <a:bodyPr/>
                    <a:lstStyle/>
                    <a:p>
                      <a:r>
                        <a:rPr lang="en-IN" dirty="0"/>
                        <a:t>-0.005</a:t>
                      </a:r>
                    </a:p>
                  </a:txBody>
                  <a:tcPr/>
                </a:tc>
                <a:tc>
                  <a:txBody>
                    <a:bodyPr/>
                    <a:lstStyle/>
                    <a:p>
                      <a:r>
                        <a:rPr lang="en-IN" dirty="0"/>
                        <a:t>0.166</a:t>
                      </a:r>
                    </a:p>
                  </a:txBody>
                  <a:tcPr/>
                </a:tc>
                <a:tc>
                  <a:txBody>
                    <a:bodyPr/>
                    <a:lstStyle/>
                    <a:p>
                      <a:r>
                        <a:rPr lang="en-IN" dirty="0"/>
                        <a:t>0.019</a:t>
                      </a:r>
                    </a:p>
                  </a:txBody>
                  <a:tcPr/>
                </a:tc>
                <a:tc>
                  <a:txBody>
                    <a:bodyPr/>
                    <a:lstStyle/>
                    <a:p>
                      <a:r>
                        <a:rPr lang="en-IN" dirty="0"/>
                        <a:t>0.739</a:t>
                      </a:r>
                    </a:p>
                  </a:txBody>
                  <a:tcPr/>
                </a:tc>
                <a:tc>
                  <a:txBody>
                    <a:bodyPr/>
                    <a:lstStyle/>
                    <a:p>
                      <a:r>
                        <a:rPr lang="en-IN" dirty="0"/>
                        <a:t>-0.033</a:t>
                      </a:r>
                    </a:p>
                  </a:txBody>
                  <a:tcPr/>
                </a:tc>
                <a:tc>
                  <a:txBody>
                    <a:bodyPr/>
                    <a:lstStyle/>
                    <a:p>
                      <a:r>
                        <a:rPr lang="en-IN" dirty="0"/>
                        <a:t>-0.044</a:t>
                      </a:r>
                    </a:p>
                  </a:txBody>
                  <a:tcPr/>
                </a:tc>
                <a:tc>
                  <a:txBody>
                    <a:bodyPr/>
                    <a:lstStyle/>
                    <a:p>
                      <a:r>
                        <a:rPr lang="en-IN" dirty="0"/>
                        <a:t>1.000</a:t>
                      </a:r>
                    </a:p>
                  </a:txBody>
                  <a:tcPr/>
                </a:tc>
                <a:extLst>
                  <a:ext uri="{0D108BD9-81ED-4DB2-BD59-A6C34878D82A}">
                    <a16:rowId xmlns:a16="http://schemas.microsoft.com/office/drawing/2014/main" val="3433096272"/>
                  </a:ext>
                </a:extLst>
              </a:tr>
            </a:tbl>
          </a:graphicData>
        </a:graphic>
      </p:graphicFrame>
      <p:sp>
        <p:nvSpPr>
          <p:cNvPr id="6" name="TextBox 5">
            <a:hlinkClick r:id="rId2" action="ppaction://hlinksldjump"/>
            <a:extLst>
              <a:ext uri="{FF2B5EF4-FFF2-40B4-BE49-F238E27FC236}">
                <a16:creationId xmlns:a16="http://schemas.microsoft.com/office/drawing/2014/main" id="{57A025A5-7175-CB25-7E24-D09BB226F72A}"/>
              </a:ext>
            </a:extLst>
          </p:cNvPr>
          <p:cNvSpPr txBox="1"/>
          <p:nvPr/>
        </p:nvSpPr>
        <p:spPr>
          <a:xfrm>
            <a:off x="9995647" y="134471"/>
            <a:ext cx="2061883" cy="738664"/>
          </a:xfrm>
          <a:prstGeom prst="rect">
            <a:avLst/>
          </a:prstGeom>
          <a:noFill/>
        </p:spPr>
        <p:txBody>
          <a:bodyPr wrap="square">
            <a:spAutoFit/>
          </a:bodyPr>
          <a:lstStyle/>
          <a:p>
            <a:r>
              <a:rPr lang="en-IN" sz="1400" dirty="0">
                <a:solidFill>
                  <a:schemeClr val="accent1">
                    <a:lumMod val="75000"/>
                  </a:schemeClr>
                </a:solidFill>
                <a:hlinkClick r:id="rId3" action="ppaction://hlinksldjump"/>
              </a:rPr>
              <a:t>Correlation Matrix</a:t>
            </a:r>
            <a:endParaRPr lang="en-IN" sz="1400" dirty="0">
              <a:solidFill>
                <a:schemeClr val="accent1">
                  <a:lumMod val="75000"/>
                </a:schemeClr>
              </a:solidFill>
            </a:endParaRPr>
          </a:p>
          <a:p>
            <a:r>
              <a:rPr lang="en-IN" sz="1400" dirty="0">
                <a:solidFill>
                  <a:schemeClr val="accent1">
                    <a:lumMod val="75000"/>
                  </a:schemeClr>
                </a:solidFill>
                <a:hlinkClick r:id="rId2" action="ppaction://hlinksldjump"/>
              </a:rPr>
              <a:t>Partial Correlation</a:t>
            </a:r>
            <a:endParaRPr lang="en-IN" sz="1400" dirty="0">
              <a:solidFill>
                <a:schemeClr val="accent1">
                  <a:lumMod val="75000"/>
                </a:schemeClr>
              </a:solidFill>
            </a:endParaRPr>
          </a:p>
          <a:p>
            <a:r>
              <a:rPr lang="en-IN" sz="1400" dirty="0">
                <a:solidFill>
                  <a:schemeClr val="accent1">
                    <a:lumMod val="75000"/>
                  </a:schemeClr>
                </a:solidFill>
                <a:hlinkClick r:id="rId4" action="ppaction://hlinksldjump"/>
              </a:rPr>
              <a:t>Semi Partial Correlation</a:t>
            </a:r>
            <a:endParaRPr lang="en-IN" sz="1400" dirty="0">
              <a:solidFill>
                <a:schemeClr val="accent1">
                  <a:lumMod val="75000"/>
                </a:schemeClr>
              </a:solidFill>
            </a:endParaRPr>
          </a:p>
        </p:txBody>
      </p:sp>
      <p:sp>
        <p:nvSpPr>
          <p:cNvPr id="8" name="TextBox 7">
            <a:extLst>
              <a:ext uri="{FF2B5EF4-FFF2-40B4-BE49-F238E27FC236}">
                <a16:creationId xmlns:a16="http://schemas.microsoft.com/office/drawing/2014/main" id="{B4F6DEEA-5E52-4306-99AA-106DED13FA60}"/>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426589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3232-DCE5-48BF-AE23-C0F71986C30F}"/>
              </a:ext>
            </a:extLst>
          </p:cNvPr>
          <p:cNvSpPr>
            <a:spLocks noGrp="1"/>
          </p:cNvSpPr>
          <p:nvPr>
            <p:ph type="title"/>
          </p:nvPr>
        </p:nvSpPr>
        <p:spPr>
          <a:xfrm>
            <a:off x="1371600" y="1548882"/>
            <a:ext cx="9601200" cy="622818"/>
          </a:xfrm>
        </p:spPr>
        <p:txBody>
          <a:bodyPr>
            <a:normAutofit fontScale="90000"/>
          </a:bodyPr>
          <a:lstStyle/>
          <a:p>
            <a:pPr algn="ctr"/>
            <a:r>
              <a:rPr lang="en-IN" sz="4000" dirty="0"/>
              <a:t>Observations from Semi Partial Correlation</a:t>
            </a:r>
          </a:p>
        </p:txBody>
      </p:sp>
      <p:sp>
        <p:nvSpPr>
          <p:cNvPr id="3" name="Content Placeholder 2">
            <a:extLst>
              <a:ext uri="{FF2B5EF4-FFF2-40B4-BE49-F238E27FC236}">
                <a16:creationId xmlns:a16="http://schemas.microsoft.com/office/drawing/2014/main" id="{558A681F-19E0-42FB-A42C-6EC7EE702C97}"/>
              </a:ext>
            </a:extLst>
          </p:cNvPr>
          <p:cNvSpPr>
            <a:spLocks noGrp="1"/>
          </p:cNvSpPr>
          <p:nvPr>
            <p:ph idx="1"/>
          </p:nvPr>
        </p:nvSpPr>
        <p:spPr/>
        <p:txBody>
          <a:bodyPr/>
          <a:lstStyle/>
          <a:p>
            <a:r>
              <a:rPr lang="en-IN" dirty="0"/>
              <a:t>Though there are no significant changes in Semi Partial Correlations from Partial Correlations, but it is always interesting to notice that the p-value of correlation between smoker and charges being approximately 0.75 is of order e-231.</a:t>
            </a:r>
          </a:p>
          <a:p>
            <a:r>
              <a:rPr lang="en-IN" dirty="0"/>
              <a:t>Also it is interesting to notice that the correlation between smoker and region changed from 0.064 to 0.0326, and that of smoker and Insurance claims changed from 0.301 to 0.160, simultaneously. It is also notable that semi partial correlation between smoker and Insurance claims (effects of others removed from Insurance claims) is 0.160, where the same when the effects of others are removed from smoker, the correlation becomes 0.235, in place of the partial correlation of 0.301. It says that smoker is not that much correlated with other variables which   Insurance claims is.</a:t>
            </a:r>
          </a:p>
        </p:txBody>
      </p:sp>
      <p:sp>
        <p:nvSpPr>
          <p:cNvPr id="6" name="TextBox 5">
            <a:hlinkClick r:id="rId2" action="ppaction://hlinksldjump"/>
            <a:extLst>
              <a:ext uri="{FF2B5EF4-FFF2-40B4-BE49-F238E27FC236}">
                <a16:creationId xmlns:a16="http://schemas.microsoft.com/office/drawing/2014/main" id="{213C9726-5DFD-47E9-8AF9-963203E15016}"/>
              </a:ext>
            </a:extLst>
          </p:cNvPr>
          <p:cNvSpPr txBox="1"/>
          <p:nvPr/>
        </p:nvSpPr>
        <p:spPr>
          <a:xfrm>
            <a:off x="10049069" y="130629"/>
            <a:ext cx="2008461" cy="742506"/>
          </a:xfrm>
          <a:prstGeom prst="rect">
            <a:avLst/>
          </a:prstGeom>
          <a:noFill/>
        </p:spPr>
        <p:txBody>
          <a:bodyPr wrap="square">
            <a:spAutoFit/>
          </a:bodyPr>
          <a:lstStyle/>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Correlation Matrix</a:t>
            </a:r>
            <a:endParaRPr lang="en-IN" sz="1400" dirty="0">
              <a:solidFill>
                <a:schemeClr val="accent5">
                  <a:lumMod val="75000"/>
                </a:schemeClr>
              </a:solidFill>
            </a:endParaRPr>
          </a:p>
          <a:p>
            <a:r>
              <a:rPr lang="en-IN" sz="1400" dirty="0">
                <a:solidFill>
                  <a:schemeClr val="accent5">
                    <a:lumMod val="75000"/>
                  </a:schemeClr>
                </a:solidFill>
                <a:hlinkClick r:id="rId2" action="ppaction://hlinksldjump">
                  <a:extLst>
                    <a:ext uri="{A12FA001-AC4F-418D-AE19-62706E023703}">
                      <ahyp:hlinkClr xmlns:ahyp="http://schemas.microsoft.com/office/drawing/2018/hyperlinkcolor" val="tx"/>
                    </a:ext>
                  </a:extLst>
                </a:hlinkClick>
              </a:rPr>
              <a:t>Partial Correlation</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Semi Partial Correlation</a:t>
            </a:r>
            <a:endParaRPr lang="en-IN" sz="1400" dirty="0">
              <a:solidFill>
                <a:schemeClr val="accent5">
                  <a:lumMod val="75000"/>
                </a:schemeClr>
              </a:solidFill>
            </a:endParaRPr>
          </a:p>
        </p:txBody>
      </p:sp>
      <p:sp>
        <p:nvSpPr>
          <p:cNvPr id="7" name="TextBox 6">
            <a:extLst>
              <a:ext uri="{FF2B5EF4-FFF2-40B4-BE49-F238E27FC236}">
                <a16:creationId xmlns:a16="http://schemas.microsoft.com/office/drawing/2014/main" id="{BDBB54BF-1CDC-4013-9260-8AD93CA03E17}"/>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3106656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B1A3-8939-40D2-B3FD-C0D9D331C1D0}"/>
              </a:ext>
            </a:extLst>
          </p:cNvPr>
          <p:cNvSpPr>
            <a:spLocks noGrp="1"/>
          </p:cNvSpPr>
          <p:nvPr>
            <p:ph type="title"/>
          </p:nvPr>
        </p:nvSpPr>
        <p:spPr>
          <a:xfrm>
            <a:off x="1371600" y="1194318"/>
            <a:ext cx="9601200" cy="977381"/>
          </a:xfrm>
        </p:spPr>
        <p:txBody>
          <a:bodyPr/>
          <a:lstStyle/>
          <a:p>
            <a:pPr algn="ctr"/>
            <a:r>
              <a:rPr lang="en-US" dirty="0"/>
              <a:t>Modified Model</a:t>
            </a:r>
            <a:endParaRPr lang="en-IN" dirty="0"/>
          </a:p>
        </p:txBody>
      </p:sp>
      <p:sp>
        <p:nvSpPr>
          <p:cNvPr id="3" name="Content Placeholder 2">
            <a:extLst>
              <a:ext uri="{FF2B5EF4-FFF2-40B4-BE49-F238E27FC236}">
                <a16:creationId xmlns:a16="http://schemas.microsoft.com/office/drawing/2014/main" id="{658918AE-5DB3-492D-A2DB-6BD644E8DD16}"/>
              </a:ext>
            </a:extLst>
          </p:cNvPr>
          <p:cNvSpPr>
            <a:spLocks noGrp="1"/>
          </p:cNvSpPr>
          <p:nvPr>
            <p:ph idx="1"/>
          </p:nvPr>
        </p:nvSpPr>
        <p:spPr>
          <a:xfrm>
            <a:off x="1371600" y="2080727"/>
            <a:ext cx="9601200" cy="4460032"/>
          </a:xfrm>
        </p:spPr>
        <p:txBody>
          <a:bodyPr>
            <a:normAutofit fontScale="92500" lnSpcReduction="10000"/>
          </a:bodyPr>
          <a:lstStyle/>
          <a:p>
            <a:r>
              <a:rPr lang="en-IN" dirty="0"/>
              <a:t>In the Coefficients Part for the MLR, we saw some higher p-values for some covariates, i.e. sex and children.</a:t>
            </a:r>
          </a:p>
          <a:p>
            <a:r>
              <a:rPr lang="en-IN" dirty="0"/>
              <a:t>So we fit another model by neglecting those two covariates. Here is the summary :</a:t>
            </a:r>
          </a:p>
          <a:p>
            <a:pPr marL="0" indent="0">
              <a:buNone/>
            </a:pPr>
            <a:r>
              <a:rPr lang="en-IN" dirty="0"/>
              <a:t>			Estimate 	Std. Error	t value	Pr(&gt;|t|)    </a:t>
            </a:r>
          </a:p>
          <a:p>
            <a:pPr marL="0" indent="0">
              <a:buNone/>
            </a:pPr>
            <a:r>
              <a:rPr lang="en-IN" dirty="0"/>
              <a:t>	(Intercept) 	-12375.26	957.28		-12.927  &lt; 2e-16 ***</a:t>
            </a:r>
          </a:p>
          <a:p>
            <a:pPr marL="0" indent="0">
              <a:buNone/>
            </a:pPr>
            <a:r>
              <a:rPr lang="en-IN" dirty="0"/>
              <a:t>	age		264.15		11.88		22.232   &lt; 2e-16 ***</a:t>
            </a:r>
          </a:p>
          <a:p>
            <a:pPr marL="0" indent="0">
              <a:buNone/>
            </a:pPr>
            <a:r>
              <a:rPr lang="en-IN" dirty="0"/>
              <a:t>	bmi		387.17      	30.10  		12.865   &lt; 2e-16 ***</a:t>
            </a:r>
          </a:p>
          <a:p>
            <a:pPr marL="0" indent="0">
              <a:buNone/>
            </a:pPr>
            <a:r>
              <a:rPr lang="en-IN" dirty="0"/>
              <a:t>	smoker       	24544.58 	439.15		55.891   &lt; 2e-16 ***</a:t>
            </a:r>
          </a:p>
          <a:p>
            <a:pPr marL="0" indent="0">
              <a:buNone/>
            </a:pPr>
            <a:r>
              <a:rPr lang="en-IN" dirty="0"/>
              <a:t>	prev_claims 	-1776.41     	391.01  		-4.543  6.04e-06 ***</a:t>
            </a:r>
          </a:p>
          <a:p>
            <a:pPr marL="0" indent="0">
              <a:buNone/>
            </a:pPr>
            <a:r>
              <a:rPr lang="en-IN" dirty="0"/>
              <a:t>	region        	-375.78     	151.53  		-2.480    0.0133  * </a:t>
            </a:r>
          </a:p>
          <a:p>
            <a:pPr marL="0" indent="0">
              <a:buNone/>
            </a:pPr>
            <a:r>
              <a:rPr lang="fr-FR" dirty="0"/>
              <a:t>	Significant codes:  0 ‘***’ 0.001 ‘**’ 0.01 ‘*’ 0.05 ‘.’ 0.1 ‘ ’ 1</a:t>
            </a:r>
            <a:endParaRPr lang="en-IN" dirty="0"/>
          </a:p>
          <a:p>
            <a:pPr marL="0" indent="0">
              <a:buNone/>
            </a:pPr>
            <a:endParaRPr lang="en-IN" dirty="0"/>
          </a:p>
        </p:txBody>
      </p:sp>
      <p:sp>
        <p:nvSpPr>
          <p:cNvPr id="5" name="TextBox 4">
            <a:extLst>
              <a:ext uri="{FF2B5EF4-FFF2-40B4-BE49-F238E27FC236}">
                <a16:creationId xmlns:a16="http://schemas.microsoft.com/office/drawing/2014/main" id="{684799DA-F943-7CE0-ECF6-1C60697BDF6B}"/>
              </a:ext>
            </a:extLst>
          </p:cNvPr>
          <p:cNvSpPr txBox="1"/>
          <p:nvPr/>
        </p:nvSpPr>
        <p:spPr>
          <a:xfrm>
            <a:off x="10587774" y="134471"/>
            <a:ext cx="1469755" cy="954107"/>
          </a:xfrm>
          <a:prstGeom prst="rect">
            <a:avLst/>
          </a:prstGeom>
          <a:noFill/>
        </p:spPr>
        <p:txBody>
          <a:bodyPr wrap="square">
            <a:spAutoFit/>
          </a:bodyPr>
          <a:lstStyle/>
          <a:p>
            <a:r>
              <a:rPr lang="en-IN" sz="1400" dirty="0">
                <a:solidFill>
                  <a:schemeClr val="accent5">
                    <a:lumMod val="75000"/>
                  </a:schemeClr>
                </a:solidFill>
                <a:hlinkClick r:id="rId2" action="ppaction://hlinksldjump">
                  <a:extLst>
                    <a:ext uri="{A12FA001-AC4F-418D-AE19-62706E023703}">
                      <ahyp:hlinkClr xmlns:ahyp="http://schemas.microsoft.com/office/drawing/2018/hyperlinkcolor" val="tx"/>
                    </a:ext>
                  </a:extLst>
                </a:hlinkClick>
              </a:rPr>
              <a:t>Model Fitting  </a:t>
            </a:r>
            <a:endParaRPr lang="en-IN" sz="1400" dirty="0">
              <a:solidFill>
                <a:schemeClr val="accent5">
                  <a:lumMod val="75000"/>
                </a:schemeClr>
              </a:solidFill>
            </a:endParaRPr>
          </a:p>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Model 1</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Modified Model</a:t>
            </a:r>
            <a:endParaRPr lang="en-IN" sz="1400" dirty="0">
              <a:solidFill>
                <a:schemeClr val="accent5">
                  <a:lumMod val="75000"/>
                </a:schemeClr>
              </a:solidFill>
            </a:endParaRPr>
          </a:p>
          <a:p>
            <a:r>
              <a:rPr lang="en-IN" sz="1400" dirty="0">
                <a:solidFill>
                  <a:schemeClr val="accent5">
                    <a:lumMod val="75000"/>
                  </a:schemeClr>
                </a:solidFill>
                <a:hlinkClick r:id="rId5" action="ppaction://hlinksldjump">
                  <a:extLst>
                    <a:ext uri="{A12FA001-AC4F-418D-AE19-62706E023703}">
                      <ahyp:hlinkClr xmlns:ahyp="http://schemas.microsoft.com/office/drawing/2018/hyperlinkcolor" val="tx"/>
                    </a:ext>
                  </a:extLst>
                </a:hlinkClick>
              </a:rPr>
              <a:t>Model 2</a:t>
            </a:r>
            <a:endParaRPr lang="en-IN" sz="1400" dirty="0">
              <a:solidFill>
                <a:schemeClr val="accent5">
                  <a:lumMod val="75000"/>
                </a:schemeClr>
              </a:solidFill>
            </a:endParaRPr>
          </a:p>
        </p:txBody>
      </p:sp>
      <p:sp>
        <p:nvSpPr>
          <p:cNvPr id="7" name="TextBox 6">
            <a:extLst>
              <a:ext uri="{FF2B5EF4-FFF2-40B4-BE49-F238E27FC236}">
                <a16:creationId xmlns:a16="http://schemas.microsoft.com/office/drawing/2014/main" id="{D70181BA-A466-467E-962B-828BC65F105E}"/>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2"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9"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3405978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06AF-DDB9-451F-B135-17E8BD10A0A9}"/>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363140F0-0B6B-45EE-966D-48FC08605F6F}"/>
              </a:ext>
            </a:extLst>
          </p:cNvPr>
          <p:cNvSpPr>
            <a:spLocks noGrp="1"/>
          </p:cNvSpPr>
          <p:nvPr>
            <p:ph idx="1"/>
          </p:nvPr>
        </p:nvSpPr>
        <p:spPr>
          <a:xfrm>
            <a:off x="1371600" y="2425958"/>
            <a:ext cx="9601200" cy="3760237"/>
          </a:xfrm>
        </p:spPr>
        <p:txBody>
          <a:bodyPr>
            <a:normAutofit lnSpcReduction="10000"/>
          </a:bodyPr>
          <a:lstStyle/>
          <a:p>
            <a:r>
              <a:rPr lang="en-IN" dirty="0"/>
              <a:t>The Multiple R-squared value is </a:t>
            </a:r>
            <a:r>
              <a:rPr lang="en-US" dirty="0"/>
              <a:t>0.7523, where the adjusted R-squared is 0.7514.</a:t>
            </a:r>
          </a:p>
          <a:p>
            <a:r>
              <a:rPr lang="en-IN" dirty="0"/>
              <a:t>The Multiple R-squared has very slightly decreased, but adjusted R-squared has not changed.</a:t>
            </a:r>
          </a:p>
          <a:p>
            <a:r>
              <a:rPr lang="en-IN" dirty="0"/>
              <a:t>And the Residuals are:</a:t>
            </a:r>
          </a:p>
          <a:p>
            <a:pPr marL="0" indent="0">
              <a:buNone/>
            </a:pPr>
            <a:r>
              <a:rPr lang="sv-SE" dirty="0"/>
              <a:t>	                    Min          1Q       Median       3Q         Max</a:t>
            </a:r>
          </a:p>
          <a:p>
            <a:pPr marL="0" indent="0">
              <a:buNone/>
            </a:pPr>
            <a:r>
              <a:rPr lang="sv-SE" dirty="0"/>
              <a:t>		-11503.0  -2803.5   -954.6   1346.3  29310.3</a:t>
            </a:r>
          </a:p>
          <a:p>
            <a:pPr marL="0" indent="0">
              <a:buNone/>
            </a:pPr>
            <a:endParaRPr lang="sv-SE" dirty="0"/>
          </a:p>
          <a:p>
            <a:pPr marL="0" indent="0">
              <a:buNone/>
            </a:pPr>
            <a:r>
              <a:rPr lang="sv-SE" dirty="0"/>
              <a:t>We have tried to remove the top 2 outliers from the response variable and got some betterment in the residuals, but that did not have much broader effects on other things.</a:t>
            </a:r>
          </a:p>
          <a:p>
            <a:pPr marL="0" indent="0">
              <a:buNone/>
            </a:pPr>
            <a:r>
              <a:rPr lang="sv-SE" dirty="0"/>
              <a:t> </a:t>
            </a:r>
            <a:endParaRPr lang="en-IN" dirty="0"/>
          </a:p>
        </p:txBody>
      </p:sp>
      <p:sp>
        <p:nvSpPr>
          <p:cNvPr id="6" name="TextBox 5">
            <a:extLst>
              <a:ext uri="{FF2B5EF4-FFF2-40B4-BE49-F238E27FC236}">
                <a16:creationId xmlns:a16="http://schemas.microsoft.com/office/drawing/2014/main" id="{28DF0883-01B9-1E7A-5CA5-F1DB5412CA79}"/>
              </a:ext>
            </a:extLst>
          </p:cNvPr>
          <p:cNvSpPr txBox="1"/>
          <p:nvPr/>
        </p:nvSpPr>
        <p:spPr>
          <a:xfrm>
            <a:off x="10587774" y="134471"/>
            <a:ext cx="1469755" cy="954107"/>
          </a:xfrm>
          <a:prstGeom prst="rect">
            <a:avLst/>
          </a:prstGeom>
          <a:noFill/>
        </p:spPr>
        <p:txBody>
          <a:bodyPr wrap="square">
            <a:spAutoFit/>
          </a:bodyPr>
          <a:lstStyle/>
          <a:p>
            <a:r>
              <a:rPr lang="en-IN" sz="1400" dirty="0">
                <a:solidFill>
                  <a:schemeClr val="accent5">
                    <a:lumMod val="75000"/>
                  </a:schemeClr>
                </a:solidFill>
                <a:hlinkClick r:id="rId2" action="ppaction://hlinksldjump">
                  <a:extLst>
                    <a:ext uri="{A12FA001-AC4F-418D-AE19-62706E023703}">
                      <ahyp:hlinkClr xmlns:ahyp="http://schemas.microsoft.com/office/drawing/2018/hyperlinkcolor" val="tx"/>
                    </a:ext>
                  </a:extLst>
                </a:hlinkClick>
              </a:rPr>
              <a:t>Model Fitting  </a:t>
            </a:r>
            <a:endParaRPr lang="en-IN" sz="1400" dirty="0">
              <a:solidFill>
                <a:schemeClr val="accent5">
                  <a:lumMod val="75000"/>
                </a:schemeClr>
              </a:solidFill>
            </a:endParaRPr>
          </a:p>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Model 1</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Modified Model</a:t>
            </a:r>
            <a:endParaRPr lang="en-IN" sz="1400" dirty="0">
              <a:solidFill>
                <a:schemeClr val="accent5">
                  <a:lumMod val="75000"/>
                </a:schemeClr>
              </a:solidFill>
            </a:endParaRPr>
          </a:p>
          <a:p>
            <a:r>
              <a:rPr lang="en-IN" sz="1400" dirty="0">
                <a:solidFill>
                  <a:schemeClr val="accent5">
                    <a:lumMod val="75000"/>
                  </a:schemeClr>
                </a:solidFill>
                <a:hlinkClick r:id="rId5" action="ppaction://hlinksldjump">
                  <a:extLst>
                    <a:ext uri="{A12FA001-AC4F-418D-AE19-62706E023703}">
                      <ahyp:hlinkClr xmlns:ahyp="http://schemas.microsoft.com/office/drawing/2018/hyperlinkcolor" val="tx"/>
                    </a:ext>
                  </a:extLst>
                </a:hlinkClick>
              </a:rPr>
              <a:t>Model 2</a:t>
            </a:r>
            <a:endParaRPr lang="en-IN" sz="1400" dirty="0">
              <a:solidFill>
                <a:schemeClr val="accent5">
                  <a:lumMod val="75000"/>
                </a:schemeClr>
              </a:solidFill>
            </a:endParaRPr>
          </a:p>
        </p:txBody>
      </p:sp>
      <p:sp>
        <p:nvSpPr>
          <p:cNvPr id="9" name="TextBox 8">
            <a:extLst>
              <a:ext uri="{FF2B5EF4-FFF2-40B4-BE49-F238E27FC236}">
                <a16:creationId xmlns:a16="http://schemas.microsoft.com/office/drawing/2014/main" id="{25A6B4FD-9FD3-47DA-B15C-02CD71BFF148}"/>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2"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9"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374245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E22A-D218-44DF-B8D0-FF897911EC9B}"/>
              </a:ext>
            </a:extLst>
          </p:cNvPr>
          <p:cNvSpPr>
            <a:spLocks noGrp="1"/>
          </p:cNvSpPr>
          <p:nvPr>
            <p:ph type="title"/>
          </p:nvPr>
        </p:nvSpPr>
        <p:spPr>
          <a:xfrm>
            <a:off x="1371600" y="1380930"/>
            <a:ext cx="9601200" cy="790769"/>
          </a:xfrm>
        </p:spPr>
        <p:txBody>
          <a:bodyPr/>
          <a:lstStyle/>
          <a:p>
            <a:pPr algn="ctr"/>
            <a:r>
              <a:rPr lang="en-US" dirty="0"/>
              <a:t>Simulating to Predict Charges</a:t>
            </a:r>
            <a:endParaRPr lang="en-IN" dirty="0"/>
          </a:p>
        </p:txBody>
      </p:sp>
      <p:sp>
        <p:nvSpPr>
          <p:cNvPr id="3" name="Content Placeholder 2">
            <a:extLst>
              <a:ext uri="{FF2B5EF4-FFF2-40B4-BE49-F238E27FC236}">
                <a16:creationId xmlns:a16="http://schemas.microsoft.com/office/drawing/2014/main" id="{B0465829-3BC9-47C7-86EE-5A4173A174AB}"/>
              </a:ext>
            </a:extLst>
          </p:cNvPr>
          <p:cNvSpPr>
            <a:spLocks noGrp="1"/>
          </p:cNvSpPr>
          <p:nvPr>
            <p:ph idx="1"/>
          </p:nvPr>
        </p:nvSpPr>
        <p:spPr>
          <a:xfrm>
            <a:off x="1371600" y="2593910"/>
            <a:ext cx="9601200" cy="4264090"/>
          </a:xfrm>
        </p:spPr>
        <p:txBody>
          <a:bodyPr>
            <a:normAutofit/>
          </a:bodyPr>
          <a:lstStyle/>
          <a:p>
            <a:pPr marL="0" indent="0">
              <a:buNone/>
            </a:pPr>
            <a:r>
              <a:rPr lang="en-IN" dirty="0"/>
              <a:t>With this models done, now comes the prediction part. Lets see the question: </a:t>
            </a:r>
          </a:p>
          <a:p>
            <a:r>
              <a:rPr lang="en-IN" dirty="0"/>
              <a:t>Question 1 : For an Male individual of age 24, if he does not smoke and has no children, then what would be the expected charges for him?</a:t>
            </a:r>
          </a:p>
          <a:p>
            <a:pPr lvl="1"/>
            <a:r>
              <a:rPr lang="en-IN" dirty="0"/>
              <a:t>From the first model, the answer comes out to be 3968.539 dollars</a:t>
            </a:r>
          </a:p>
          <a:p>
            <a:pPr lvl="1"/>
            <a:r>
              <a:rPr lang="en-IN" dirty="0"/>
              <a:t>From second model, the answer comes out to be 4232.1 dollars,                                some increment from the previous case. </a:t>
            </a:r>
          </a:p>
          <a:p>
            <a:pPr lvl="1"/>
            <a:r>
              <a:rPr lang="en-IN" dirty="0"/>
              <a:t>It’s interesting that, if the only condition changed was that the gender was female, the predicted cost is 4103.228 dollars, a slight increase in price, supporting that the gender-neutral second model has also predicted a higher cost.</a:t>
            </a:r>
          </a:p>
          <a:p>
            <a:endParaRPr lang="en-IN" dirty="0"/>
          </a:p>
        </p:txBody>
      </p:sp>
      <p:sp>
        <p:nvSpPr>
          <p:cNvPr id="5" name="TextBox 4">
            <a:extLst>
              <a:ext uri="{FF2B5EF4-FFF2-40B4-BE49-F238E27FC236}">
                <a16:creationId xmlns:a16="http://schemas.microsoft.com/office/drawing/2014/main" id="{35D2CD5C-A877-40B0-A864-516C8949FF09}"/>
              </a:ext>
            </a:extLst>
          </p:cNvPr>
          <p:cNvSpPr txBox="1"/>
          <p:nvPr/>
        </p:nvSpPr>
        <p:spPr>
          <a:xfrm>
            <a:off x="10587774" y="97148"/>
            <a:ext cx="1469755" cy="523220"/>
          </a:xfrm>
          <a:prstGeom prst="rect">
            <a:avLst/>
          </a:prstGeom>
          <a:noFill/>
        </p:spPr>
        <p:txBody>
          <a:bodyPr wrap="square">
            <a:spAutoFit/>
          </a:bodyPr>
          <a:lstStyle/>
          <a:p>
            <a:r>
              <a:rPr lang="en-IN" sz="1400" dirty="0">
                <a:solidFill>
                  <a:schemeClr val="accent5">
                    <a:lumMod val="75000"/>
                  </a:schemeClr>
                </a:solidFill>
                <a:hlinkClick r:id="rId2" action="ppaction://hlinksldjump"/>
              </a:rPr>
              <a:t>Question 1</a:t>
            </a:r>
            <a:endParaRPr lang="en-IN" sz="1400" dirty="0">
              <a:solidFill>
                <a:schemeClr val="accent5">
                  <a:lumMod val="75000"/>
                </a:schemeClr>
              </a:solidFill>
            </a:endParaRPr>
          </a:p>
          <a:p>
            <a:r>
              <a:rPr lang="en-IN" sz="1400" dirty="0">
                <a:solidFill>
                  <a:schemeClr val="accent5">
                    <a:lumMod val="75000"/>
                  </a:schemeClr>
                </a:solidFill>
                <a:hlinkClick r:id="rId3" action="ppaction://hlinksldjump"/>
              </a:rPr>
              <a:t>Question 2</a:t>
            </a:r>
            <a:endParaRPr lang="en-IN" sz="1400" dirty="0">
              <a:solidFill>
                <a:schemeClr val="accent5">
                  <a:lumMod val="75000"/>
                </a:schemeClr>
              </a:solidFill>
            </a:endParaRPr>
          </a:p>
        </p:txBody>
      </p:sp>
      <p:sp>
        <p:nvSpPr>
          <p:cNvPr id="8" name="TextBox 7">
            <a:extLst>
              <a:ext uri="{FF2B5EF4-FFF2-40B4-BE49-F238E27FC236}">
                <a16:creationId xmlns:a16="http://schemas.microsoft.com/office/drawing/2014/main" id="{08E4EEDD-06B2-4F16-8F5C-25285C5AC1E3}"/>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4"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2"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295373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4E45-4AC1-46FA-A065-D422F8053D55}"/>
              </a:ext>
            </a:extLst>
          </p:cNvPr>
          <p:cNvSpPr>
            <a:spLocks noGrp="1"/>
          </p:cNvSpPr>
          <p:nvPr>
            <p:ph type="title"/>
          </p:nvPr>
        </p:nvSpPr>
        <p:spPr>
          <a:xfrm>
            <a:off x="1371600" y="685800"/>
            <a:ext cx="9601200" cy="919065"/>
          </a:xfrm>
        </p:spPr>
        <p:txBody>
          <a:bodyPr/>
          <a:lstStyle/>
          <a:p>
            <a:pPr algn="ctr"/>
            <a:r>
              <a:rPr lang="en-IN" dirty="0"/>
              <a:t> </a:t>
            </a:r>
          </a:p>
        </p:txBody>
      </p:sp>
      <p:sp>
        <p:nvSpPr>
          <p:cNvPr id="3" name="Content Placeholder 2">
            <a:extLst>
              <a:ext uri="{FF2B5EF4-FFF2-40B4-BE49-F238E27FC236}">
                <a16:creationId xmlns:a16="http://schemas.microsoft.com/office/drawing/2014/main" id="{3399C02B-B5DC-4839-8835-36D75677D94B}"/>
              </a:ext>
            </a:extLst>
          </p:cNvPr>
          <p:cNvSpPr>
            <a:spLocks noGrp="1"/>
          </p:cNvSpPr>
          <p:nvPr>
            <p:ph idx="1"/>
          </p:nvPr>
        </p:nvSpPr>
        <p:spPr>
          <a:xfrm>
            <a:off x="1371600" y="1296955"/>
            <a:ext cx="9601200" cy="5131837"/>
          </a:xfrm>
        </p:spPr>
        <p:txBody>
          <a:bodyPr>
            <a:normAutofit/>
          </a:bodyPr>
          <a:lstStyle/>
          <a:p>
            <a:r>
              <a:rPr lang="en-IN" dirty="0"/>
              <a:t>Question 2: For an Female individual of age in range 50-60 with a comparatively healthy body (BMI in range 23-27), who does smoke and already had a previous insurance claimed, what would be the expected charges for her?</a:t>
            </a:r>
          </a:p>
          <a:p>
            <a:pPr lvl="1"/>
            <a:r>
              <a:rPr lang="en-IN" dirty="0"/>
              <a:t>From the first model, the answer comes out to be 34159.99 dollars.</a:t>
            </a:r>
          </a:p>
          <a:p>
            <a:pPr lvl="1"/>
            <a:r>
              <a:rPr lang="en-IN" dirty="0"/>
              <a:t>From second model, the answer comes out to be 34032.39 dollars,                                       some decrement from the previous case.</a:t>
            </a:r>
          </a:p>
          <a:p>
            <a:pPr lvl="1"/>
            <a:r>
              <a:rPr lang="en-IN" dirty="0"/>
              <a:t>If we specify that she has 0 child, then the predicted charges becomes 33922.72 and 34046.41 dollars respectively</a:t>
            </a:r>
          </a:p>
          <a:p>
            <a:pPr lvl="1"/>
            <a:r>
              <a:rPr lang="en-IN" dirty="0"/>
              <a:t>If we more specify that she is from North-East, then her predicted cost becomes 34471.23 and 34596.67 respectively.</a:t>
            </a:r>
          </a:p>
          <a:p>
            <a:pPr marL="0" indent="0">
              <a:buNone/>
            </a:pPr>
            <a:r>
              <a:rPr lang="en-IN" dirty="0"/>
              <a:t>So we can see, without the extra information added, the predicted value was also pretty close.</a:t>
            </a:r>
          </a:p>
          <a:p>
            <a:pPr marL="0" indent="0">
              <a:buNone/>
            </a:pPr>
            <a:r>
              <a:rPr lang="en-IN" dirty="0"/>
              <a:t>Another interesting fact is, if we simulated for the smoker predictor, as only 20% people in our data smokes, the charges drastically reduces down to 15185.54 and 15213.93 dollars respectively for two models, supporting such high coefficient of smoker.</a:t>
            </a:r>
          </a:p>
          <a:p>
            <a:endParaRPr lang="en-IN" dirty="0"/>
          </a:p>
          <a:p>
            <a:endParaRPr lang="en-IN" dirty="0"/>
          </a:p>
        </p:txBody>
      </p:sp>
      <p:sp>
        <p:nvSpPr>
          <p:cNvPr id="7" name="TextBox 6">
            <a:extLst>
              <a:ext uri="{FF2B5EF4-FFF2-40B4-BE49-F238E27FC236}">
                <a16:creationId xmlns:a16="http://schemas.microsoft.com/office/drawing/2014/main" id="{3A61A703-6114-44D5-9268-1EE6DCA7C0D0}"/>
              </a:ext>
            </a:extLst>
          </p:cNvPr>
          <p:cNvSpPr txBox="1"/>
          <p:nvPr/>
        </p:nvSpPr>
        <p:spPr>
          <a:xfrm>
            <a:off x="10587774" y="97148"/>
            <a:ext cx="1469755" cy="523220"/>
          </a:xfrm>
          <a:prstGeom prst="rect">
            <a:avLst/>
          </a:prstGeom>
          <a:noFill/>
        </p:spPr>
        <p:txBody>
          <a:bodyPr wrap="square">
            <a:spAutoFit/>
          </a:bodyPr>
          <a:lstStyle/>
          <a:p>
            <a:r>
              <a:rPr lang="en-IN" sz="1400" dirty="0">
                <a:solidFill>
                  <a:schemeClr val="accent5">
                    <a:lumMod val="75000"/>
                  </a:schemeClr>
                </a:solidFill>
                <a:hlinkClick r:id="rId2" action="ppaction://hlinksldjump"/>
              </a:rPr>
              <a:t>Question 1</a:t>
            </a:r>
            <a:endParaRPr lang="en-IN" sz="1400" dirty="0">
              <a:solidFill>
                <a:schemeClr val="accent5">
                  <a:lumMod val="75000"/>
                </a:schemeClr>
              </a:solidFill>
            </a:endParaRPr>
          </a:p>
          <a:p>
            <a:r>
              <a:rPr lang="en-IN" sz="1400" dirty="0">
                <a:solidFill>
                  <a:schemeClr val="accent5">
                    <a:lumMod val="75000"/>
                  </a:schemeClr>
                </a:solidFill>
                <a:hlinkClick r:id="rId3" action="ppaction://hlinksldjump"/>
              </a:rPr>
              <a:t>Question 2</a:t>
            </a:r>
            <a:endParaRPr lang="en-IN" sz="1400" dirty="0">
              <a:solidFill>
                <a:schemeClr val="accent5">
                  <a:lumMod val="75000"/>
                </a:schemeClr>
              </a:solidFill>
            </a:endParaRPr>
          </a:p>
        </p:txBody>
      </p:sp>
      <p:sp>
        <p:nvSpPr>
          <p:cNvPr id="8" name="TextBox 7">
            <a:extLst>
              <a:ext uri="{FF2B5EF4-FFF2-40B4-BE49-F238E27FC236}">
                <a16:creationId xmlns:a16="http://schemas.microsoft.com/office/drawing/2014/main" id="{48E0D612-8431-4065-A046-A16448EF31FA}"/>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4"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2"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836879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BA80-2C6D-49D0-82B1-6A9172879551}"/>
              </a:ext>
            </a:extLst>
          </p:cNvPr>
          <p:cNvSpPr>
            <a:spLocks noGrp="1"/>
          </p:cNvSpPr>
          <p:nvPr>
            <p:ph type="title"/>
          </p:nvPr>
        </p:nvSpPr>
        <p:spPr>
          <a:xfrm>
            <a:off x="1371600" y="1446244"/>
            <a:ext cx="9601200" cy="725455"/>
          </a:xfrm>
        </p:spPr>
        <p:txBody>
          <a:bodyPr/>
          <a:lstStyle/>
          <a:p>
            <a:pPr algn="ctr"/>
            <a:r>
              <a:rPr lang="en-US" dirty="0"/>
              <a:t>Conclusion</a:t>
            </a:r>
            <a:endParaRPr lang="en-IN" dirty="0"/>
          </a:p>
        </p:txBody>
      </p:sp>
      <p:sp>
        <p:nvSpPr>
          <p:cNvPr id="3" name="Content Placeholder 2">
            <a:extLst>
              <a:ext uri="{FF2B5EF4-FFF2-40B4-BE49-F238E27FC236}">
                <a16:creationId xmlns:a16="http://schemas.microsoft.com/office/drawing/2014/main" id="{B41F5EE0-511D-4F00-ABE1-20FB9BC09B82}"/>
              </a:ext>
            </a:extLst>
          </p:cNvPr>
          <p:cNvSpPr>
            <a:spLocks noGrp="1"/>
          </p:cNvSpPr>
          <p:nvPr>
            <p:ph idx="1"/>
          </p:nvPr>
        </p:nvSpPr>
        <p:spPr>
          <a:xfrm>
            <a:off x="1371600" y="2285999"/>
            <a:ext cx="9601200" cy="3974841"/>
          </a:xfrm>
        </p:spPr>
        <p:txBody>
          <a:bodyPr>
            <a:normAutofit/>
          </a:bodyPr>
          <a:lstStyle/>
          <a:p>
            <a:r>
              <a:rPr lang="en-IN" dirty="0"/>
              <a:t>From the data it is evident that, sex is not a significant covariate, though there can be a difference in charges, as the coefficient is non-zero (-134.69).</a:t>
            </a:r>
          </a:p>
          <a:p>
            <a:r>
              <a:rPr lang="en-IN" dirty="0"/>
              <a:t>Having Children have a positive coefficient (228.52), though as it has not much of  variance, its not that much of a significant covariate.</a:t>
            </a:r>
          </a:p>
          <a:p>
            <a:r>
              <a:rPr lang="en-IN" dirty="0"/>
              <a:t>The most important or can be said that the covariate that changes the cost drastically is smoking (coefficient 24421.75 and 24544.58 respectively in two models), which is pretty intuitive, as smoking brings a lot of diseases as possibilities.</a:t>
            </a:r>
          </a:p>
          <a:p>
            <a:r>
              <a:rPr lang="en-IN" dirty="0"/>
              <a:t>Previous Insurance claims are important while considering charges, which is intuitive, It is also interesting that removing sex and children covariates, the p-value of previous insurance claims becomes much more lower                                        (from 0.00118 to 6.04e-06), which is up for future studies.</a:t>
            </a:r>
          </a:p>
        </p:txBody>
      </p:sp>
      <p:sp>
        <p:nvSpPr>
          <p:cNvPr id="7" name="TextBox 6">
            <a:extLst>
              <a:ext uri="{FF2B5EF4-FFF2-40B4-BE49-F238E27FC236}">
                <a16:creationId xmlns:a16="http://schemas.microsoft.com/office/drawing/2014/main" id="{5D4B6049-253E-49E3-8156-1AC26D07C118}"/>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2"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4"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630054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581C-02FD-4AE1-8B12-931BA6529E4A}"/>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EBE8F3FD-C5FE-42D7-8C6C-656A5B55847D}"/>
              </a:ext>
            </a:extLst>
          </p:cNvPr>
          <p:cNvSpPr>
            <a:spLocks noGrp="1"/>
          </p:cNvSpPr>
          <p:nvPr>
            <p:ph idx="1"/>
          </p:nvPr>
        </p:nvSpPr>
        <p:spPr>
          <a:xfrm>
            <a:off x="1371600" y="2286000"/>
            <a:ext cx="9601200" cy="4236098"/>
          </a:xfrm>
        </p:spPr>
        <p:txBody>
          <a:bodyPr>
            <a:normAutofit/>
          </a:bodyPr>
          <a:lstStyle/>
          <a:p>
            <a:r>
              <a:rPr lang="en-IN" dirty="0"/>
              <a:t>Decreasing two covariates in the better model, doesn’t necessarily increase the      R-squared value, in fact it decreases the R-squared value (not adjusted one). But the important thing is all the covariates are having significant effects on the response variable.</a:t>
            </a:r>
          </a:p>
          <a:p>
            <a:r>
              <a:rPr lang="en-IN" dirty="0"/>
              <a:t>Here we did not accurately used the regression techniques needed for a categorical data like region, where we had 4 categories. But for the more accurate models the interpretations were not that much clear and sound. But further analysis on the same is needed to say more about that.</a:t>
            </a:r>
          </a:p>
          <a:p>
            <a:r>
              <a:rPr lang="en-IN" dirty="0"/>
              <a:t>Also an further improvement for the data would be to consider other bad practices for health like drinking alcohols and having long term diseases i.e. Chronic Diseases like Heart Diseases, Cancer, Diabetes which has been </a:t>
            </a:r>
            <a:r>
              <a:rPr lang="en-US" dirty="0"/>
              <a:t>the leading causes of death and disability in the United States; alleviating some pressure from smoker for high Medical Charges.</a:t>
            </a:r>
            <a:endParaRPr lang="en-IN" dirty="0"/>
          </a:p>
        </p:txBody>
      </p:sp>
      <p:sp>
        <p:nvSpPr>
          <p:cNvPr id="7" name="TextBox 6">
            <a:extLst>
              <a:ext uri="{FF2B5EF4-FFF2-40B4-BE49-F238E27FC236}">
                <a16:creationId xmlns:a16="http://schemas.microsoft.com/office/drawing/2014/main" id="{A63BA2DC-3ACA-4E8D-BED8-92065ECDFBAE}"/>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2"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4"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52993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8D53-DF88-45D3-A3BD-8FC1037F7B3A}"/>
              </a:ext>
            </a:extLst>
          </p:cNvPr>
          <p:cNvSpPr>
            <a:spLocks noGrp="1"/>
          </p:cNvSpPr>
          <p:nvPr>
            <p:ph type="ctrTitle"/>
          </p:nvPr>
        </p:nvSpPr>
        <p:spPr/>
        <p:txBody>
          <a:bodyPr/>
          <a:lstStyle/>
          <a:p>
            <a:r>
              <a:rPr lang="en-US" dirty="0"/>
              <a:t>Questions?</a:t>
            </a:r>
            <a:endParaRPr lang="en-IN" dirty="0"/>
          </a:p>
        </p:txBody>
      </p:sp>
      <p:sp>
        <p:nvSpPr>
          <p:cNvPr id="3" name="Subtitle 2">
            <a:extLst>
              <a:ext uri="{FF2B5EF4-FFF2-40B4-BE49-F238E27FC236}">
                <a16:creationId xmlns:a16="http://schemas.microsoft.com/office/drawing/2014/main" id="{8C5E80D4-205A-4147-923D-D37983F556BA}"/>
              </a:ext>
            </a:extLst>
          </p:cNvPr>
          <p:cNvSpPr>
            <a:spLocks noGrp="1"/>
          </p:cNvSpPr>
          <p:nvPr>
            <p:ph type="subTitle" idx="1"/>
          </p:nvPr>
        </p:nvSpPr>
        <p:spPr/>
        <p:txBody>
          <a:bodyPr/>
          <a:lstStyle/>
          <a:p>
            <a:r>
              <a:rPr lang="en-US" dirty="0"/>
              <a:t> </a:t>
            </a:r>
            <a:endParaRPr lang="en-IN" dirty="0"/>
          </a:p>
        </p:txBody>
      </p:sp>
      <p:sp>
        <p:nvSpPr>
          <p:cNvPr id="6" name="TextBox 5">
            <a:extLst>
              <a:ext uri="{FF2B5EF4-FFF2-40B4-BE49-F238E27FC236}">
                <a16:creationId xmlns:a16="http://schemas.microsoft.com/office/drawing/2014/main" id="{D5A78022-1247-4B81-A5F1-0CAC09F4E35F}"/>
              </a:ext>
            </a:extLst>
          </p:cNvPr>
          <p:cNvSpPr txBox="1"/>
          <p:nvPr/>
        </p:nvSpPr>
        <p:spPr>
          <a:xfrm>
            <a:off x="1463992" y="1376488"/>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2"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4"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628839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951722"/>
            <a:ext cx="9601200" cy="1219978"/>
          </a:xfrm>
        </p:spPr>
        <p:txBody>
          <a:bodyPr>
            <a:normAutofit/>
          </a:bodyPr>
          <a:lstStyle/>
          <a:p>
            <a:pPr algn="ctr"/>
            <a:r>
              <a:rPr lang="en-US" dirty="0"/>
              <a:t>Our Target</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1400066707"/>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B014E-88B9-4374-93BD-331428A179A2}"/>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6C2E2108-62AD-4C02-ABD1-30E7AD169D61}"/>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3402817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9E81-7548-4676-8837-54FF19D73E7F}"/>
              </a:ext>
            </a:extLst>
          </p:cNvPr>
          <p:cNvSpPr>
            <a:spLocks noGrp="1"/>
          </p:cNvSpPr>
          <p:nvPr>
            <p:ph type="title"/>
          </p:nvPr>
        </p:nvSpPr>
        <p:spPr>
          <a:xfrm>
            <a:off x="1371600" y="905069"/>
            <a:ext cx="9601200" cy="771332"/>
          </a:xfrm>
        </p:spPr>
        <p:txBody>
          <a:bodyPr>
            <a:normAutofit/>
          </a:bodyPr>
          <a:lstStyle/>
          <a:p>
            <a:pPr algn="ctr"/>
            <a:r>
              <a:rPr lang="en-US" sz="4800" dirty="0"/>
              <a:t>OBJECTIVE</a:t>
            </a:r>
            <a:endParaRPr lang="en-IN" sz="4800" dirty="0"/>
          </a:p>
        </p:txBody>
      </p:sp>
      <p:sp>
        <p:nvSpPr>
          <p:cNvPr id="3" name="Content Placeholder 2">
            <a:extLst>
              <a:ext uri="{FF2B5EF4-FFF2-40B4-BE49-F238E27FC236}">
                <a16:creationId xmlns:a16="http://schemas.microsoft.com/office/drawing/2014/main" id="{45974317-B51D-4CB2-9AFB-ED18F98B3A11}"/>
              </a:ext>
            </a:extLst>
          </p:cNvPr>
          <p:cNvSpPr>
            <a:spLocks noGrp="1"/>
          </p:cNvSpPr>
          <p:nvPr>
            <p:ph idx="1"/>
          </p:nvPr>
        </p:nvSpPr>
        <p:spPr>
          <a:xfrm>
            <a:off x="1371600" y="1676401"/>
            <a:ext cx="9601200" cy="4625788"/>
          </a:xfrm>
        </p:spPr>
        <p:txBody>
          <a:bodyPr>
            <a:normAutofit/>
          </a:bodyPr>
          <a:lstStyle/>
          <a:p>
            <a:endParaRPr lang="en-US" dirty="0"/>
          </a:p>
          <a:p>
            <a:r>
              <a:rPr lang="en-US" sz="2200" dirty="0"/>
              <a:t>Our aim is to do conduct an exploratory data analysis on Medical Charges in US, of different regions (</a:t>
            </a:r>
            <a:r>
              <a:rPr lang="en-IN" sz="2200" b="0" i="0" dirty="0">
                <a:effectLst/>
                <a:latin typeface="Inter"/>
              </a:rPr>
              <a:t>northeast, southeast, southwest and northwest) </a:t>
            </a:r>
            <a:r>
              <a:rPr lang="en-US" sz="2200" dirty="0"/>
              <a:t>, attempting to obtain suitable predictors and identify causal relations through fitting the data to a Multiple Linear Regression model (MLR) . </a:t>
            </a:r>
          </a:p>
          <a:p>
            <a:r>
              <a:rPr lang="en-US" sz="2200" dirty="0"/>
              <a:t>After Fitting the data, we will be predicting Medical Charges for Insurees using simulation to average out the missing information.</a:t>
            </a:r>
          </a:p>
          <a:p>
            <a:r>
              <a:rPr lang="en-US" sz="2200" dirty="0"/>
              <a:t>We have collected this dataset from the website </a:t>
            </a:r>
            <a:r>
              <a:rPr lang="en-US" sz="2200" dirty="0">
                <a:hlinkClick r:id="rId2"/>
              </a:rPr>
              <a:t>Kaggle</a:t>
            </a:r>
            <a:r>
              <a:rPr lang="en-US" sz="2200" dirty="0"/>
              <a:t>. There are a total of 1338 subjects (Insurees) in the dataset.</a:t>
            </a:r>
          </a:p>
          <a:p>
            <a:r>
              <a:rPr lang="en-US" sz="2200" dirty="0"/>
              <a:t>Along with the response variable Medical Charges , we have 7 other covariates as our predictor variables.</a:t>
            </a:r>
          </a:p>
        </p:txBody>
      </p:sp>
      <p:sp>
        <p:nvSpPr>
          <p:cNvPr id="6" name="TextBox 5">
            <a:extLst>
              <a:ext uri="{FF2B5EF4-FFF2-40B4-BE49-F238E27FC236}">
                <a16:creationId xmlns:a16="http://schemas.microsoft.com/office/drawing/2014/main" id="{79D4C343-86A8-0462-66AF-79172F2C33A7}"/>
              </a:ext>
            </a:extLst>
          </p:cNvPr>
          <p:cNvSpPr txBox="1"/>
          <p:nvPr/>
        </p:nvSpPr>
        <p:spPr>
          <a:xfrm>
            <a:off x="10659035" y="98194"/>
            <a:ext cx="1425389" cy="523220"/>
          </a:xfrm>
          <a:prstGeom prst="rect">
            <a:avLst/>
          </a:prstGeom>
          <a:noFill/>
        </p:spPr>
        <p:txBody>
          <a:bodyPr wrap="square" rtlCol="0">
            <a:spAutoFit/>
          </a:bodyPr>
          <a:lstStyle/>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OBJECTIVE</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COVARIATES</a:t>
            </a:r>
            <a:endParaRPr lang="en-IN" sz="1400" dirty="0">
              <a:solidFill>
                <a:schemeClr val="accent5">
                  <a:lumMod val="75000"/>
                </a:schemeClr>
              </a:solidFill>
            </a:endParaRPr>
          </a:p>
        </p:txBody>
      </p:sp>
      <p:sp>
        <p:nvSpPr>
          <p:cNvPr id="7" name="TextBox 6">
            <a:extLst>
              <a:ext uri="{FF2B5EF4-FFF2-40B4-BE49-F238E27FC236}">
                <a16:creationId xmlns:a16="http://schemas.microsoft.com/office/drawing/2014/main" id="{6DB9F99E-CD30-4517-A656-21926071BCB3}"/>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95140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B03C-6FAD-4855-8B9B-2A86D32C7DD8}"/>
              </a:ext>
            </a:extLst>
          </p:cNvPr>
          <p:cNvSpPr>
            <a:spLocks noGrp="1"/>
          </p:cNvSpPr>
          <p:nvPr>
            <p:ph type="title"/>
          </p:nvPr>
        </p:nvSpPr>
        <p:spPr>
          <a:xfrm>
            <a:off x="2554940" y="753035"/>
            <a:ext cx="7596765" cy="954107"/>
          </a:xfrm>
        </p:spPr>
        <p:txBody>
          <a:bodyPr>
            <a:normAutofit/>
          </a:bodyPr>
          <a:lstStyle/>
          <a:p>
            <a:pPr algn="ctr"/>
            <a:r>
              <a:rPr lang="en-US" dirty="0"/>
              <a:t>Data Description</a:t>
            </a:r>
            <a:r>
              <a:rPr lang="en-US" dirty="0">
                <a:hlinkClick r:id="rId2" action="ppaction://hlinksldjump"/>
              </a:rPr>
              <a:t> </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B8D5AB-7463-4757-8A34-D47822DC9FCD}"/>
                  </a:ext>
                </a:extLst>
              </p:cNvPr>
              <p:cNvSpPr>
                <a:spLocks noGrp="1"/>
              </p:cNvSpPr>
              <p:nvPr>
                <p:ph idx="1"/>
              </p:nvPr>
            </p:nvSpPr>
            <p:spPr>
              <a:xfrm>
                <a:off x="887506" y="1707142"/>
                <a:ext cx="11170023" cy="5052664"/>
              </a:xfrm>
            </p:spPr>
            <p:txBody>
              <a:bodyPr>
                <a:normAutofit fontScale="92500" lnSpcReduction="10000"/>
              </a:bodyPr>
              <a:lstStyle/>
              <a:p>
                <a:r>
                  <a:rPr lang="en-IN" dirty="0"/>
                  <a:t>The covariates of our Data are</a:t>
                </a:r>
                <a:br>
                  <a:rPr lang="en-IN" dirty="0"/>
                </a:br>
                <a:endParaRPr lang="en-IN" dirty="0"/>
              </a:p>
              <a:p>
                <a:pPr lvl="1">
                  <a:buFont typeface="Wingdings" panose="05000000000000000000" pitchFamily="2" charset="2"/>
                  <a:buChar char="Ø"/>
                </a:pPr>
                <a:r>
                  <a:rPr lang="en-IN" b="1" dirty="0"/>
                  <a:t>Age</a:t>
                </a:r>
                <a:r>
                  <a:rPr lang="en-IN" dirty="0"/>
                  <a:t> : </a:t>
                </a:r>
                <a:r>
                  <a:rPr lang="en-IN" i="0" dirty="0">
                    <a:latin typeface="Inter"/>
                  </a:rPr>
                  <a:t>A</a:t>
                </a:r>
                <a:r>
                  <a:rPr lang="en-IN" b="0" i="0" dirty="0">
                    <a:effectLst/>
                    <a:latin typeface="Inter"/>
                  </a:rPr>
                  <a:t>ge of Primary </a:t>
                </a:r>
                <a:r>
                  <a:rPr lang="en-IN" i="0" dirty="0">
                    <a:latin typeface="Inter"/>
                  </a:rPr>
                  <a:t>B</a:t>
                </a:r>
                <a:r>
                  <a:rPr lang="en-IN" b="0" i="0" dirty="0">
                    <a:effectLst/>
                    <a:latin typeface="Inter"/>
                  </a:rPr>
                  <a:t>eneficiary</a:t>
                </a:r>
                <a:endParaRPr lang="en-IN" dirty="0"/>
              </a:p>
              <a:p>
                <a:pPr lvl="1">
                  <a:buFont typeface="Wingdings" panose="05000000000000000000" pitchFamily="2" charset="2"/>
                  <a:buChar char="Ø"/>
                </a:pPr>
                <a:r>
                  <a:rPr lang="en-IN" b="1" dirty="0"/>
                  <a:t>Sex</a:t>
                </a:r>
                <a:r>
                  <a:rPr lang="en-IN" dirty="0"/>
                  <a:t> : </a:t>
                </a:r>
                <a:r>
                  <a:rPr lang="en-IN" i="0" dirty="0"/>
                  <a:t>Gender Of Insuree </a:t>
                </a:r>
                <a:r>
                  <a:rPr lang="en-IN" b="0" i="0" dirty="0">
                    <a:effectLst/>
                    <a:latin typeface="Inter"/>
                  </a:rPr>
                  <a:t>(Female=0, Male=1)</a:t>
                </a:r>
                <a:endParaRPr lang="en-IN" i="0" dirty="0"/>
              </a:p>
              <a:p>
                <a:pPr lvl="1">
                  <a:buFont typeface="Wingdings" panose="05000000000000000000" pitchFamily="2" charset="2"/>
                  <a:buChar char="Ø"/>
                </a:pPr>
                <a:r>
                  <a:rPr lang="en-IN" b="1" dirty="0"/>
                  <a:t>BMI</a:t>
                </a:r>
                <a:r>
                  <a:rPr lang="en-IN" dirty="0"/>
                  <a:t> : </a:t>
                </a:r>
                <a:r>
                  <a:rPr lang="en-US" b="0" i="0" dirty="0">
                    <a:effectLst/>
                    <a:latin typeface="Inter"/>
                  </a:rPr>
                  <a:t>Body Mass </a:t>
                </a:r>
                <a:r>
                  <a:rPr lang="en-US" i="0" dirty="0">
                    <a:latin typeface="Inter"/>
                  </a:rPr>
                  <a:t>I</a:t>
                </a:r>
                <a:r>
                  <a:rPr lang="en-US" b="0" i="0" dirty="0">
                    <a:effectLst/>
                    <a:latin typeface="Inter"/>
                  </a:rPr>
                  <a:t>ndex, providing an understanding of body, weights that are relatively high or low relative to height, objective index of body weight (kg /</a:t>
                </a:r>
                <a:r>
                  <a:rPr lang="pt-BR" dirty="0"/>
                  <a:t> </a:t>
                </a:r>
                <a14:m>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𝑚</m:t>
                        </m:r>
                      </m:e>
                      <m:sup>
                        <m:r>
                          <a:rPr lang="pt-BR" i="1" smtClean="0">
                            <a:latin typeface="Cambria Math" panose="02040503050406030204" pitchFamily="18" charset="0"/>
                          </a:rPr>
                          <m:t>2</m:t>
                        </m:r>
                      </m:sup>
                    </m:sSup>
                  </m:oMath>
                </a14:m>
                <a:r>
                  <a:rPr lang="en-US" b="0" i="0" dirty="0">
                    <a:effectLst/>
                    <a:latin typeface="Inter"/>
                  </a:rPr>
                  <a:t>) using the ratio of height to weight, ideally 18.5 to 24.9</a:t>
                </a:r>
                <a:endParaRPr lang="en-IN" dirty="0"/>
              </a:p>
              <a:p>
                <a:pPr lvl="1">
                  <a:buFont typeface="Wingdings" panose="05000000000000000000" pitchFamily="2" charset="2"/>
                  <a:buChar char="Ø"/>
                </a:pPr>
                <a:r>
                  <a:rPr lang="en-IN" b="1" dirty="0"/>
                  <a:t>Children</a:t>
                </a:r>
                <a:r>
                  <a:rPr lang="en-IN" dirty="0"/>
                  <a:t> : </a:t>
                </a:r>
                <a:r>
                  <a:rPr lang="en-US" b="0" i="0" dirty="0">
                    <a:effectLst/>
                    <a:latin typeface="Inter"/>
                  </a:rPr>
                  <a:t>Number of children  covered by health insurance</a:t>
                </a:r>
                <a:endParaRPr lang="en-IN" dirty="0"/>
              </a:p>
              <a:p>
                <a:pPr lvl="1">
                  <a:buFont typeface="Wingdings" panose="05000000000000000000" pitchFamily="2" charset="2"/>
                  <a:buChar char="Ø"/>
                </a:pPr>
                <a:r>
                  <a:rPr lang="en-IN" b="1" dirty="0"/>
                  <a:t>Smoke</a:t>
                </a:r>
                <a:r>
                  <a:rPr lang="en-IN" dirty="0"/>
                  <a:t> : </a:t>
                </a:r>
                <a:r>
                  <a:rPr lang="en-US" i="0" dirty="0">
                    <a:latin typeface="Inter"/>
                  </a:rPr>
                  <a:t>S</a:t>
                </a:r>
                <a:r>
                  <a:rPr lang="en-US" b="0" i="0" dirty="0">
                    <a:effectLst/>
                    <a:latin typeface="Inter"/>
                  </a:rPr>
                  <a:t>moking state of Beneficiary  (Non-Smoker=0 , Smoker=1)</a:t>
                </a:r>
                <a:endParaRPr lang="en-IN" dirty="0"/>
              </a:p>
              <a:p>
                <a:pPr lvl="1">
                  <a:buFont typeface="Wingdings" panose="05000000000000000000" pitchFamily="2" charset="2"/>
                  <a:buChar char="Ø"/>
                </a:pPr>
                <a:r>
                  <a:rPr lang="en-IN" b="1" dirty="0"/>
                  <a:t>Region</a:t>
                </a:r>
                <a:r>
                  <a:rPr lang="en-IN" dirty="0"/>
                  <a:t> : </a:t>
                </a:r>
                <a:r>
                  <a:rPr lang="en-US" i="0" dirty="0">
                    <a:latin typeface="Inter"/>
                  </a:rPr>
                  <a:t>B</a:t>
                </a:r>
                <a:r>
                  <a:rPr lang="en-US" b="0" i="0" dirty="0">
                    <a:effectLst/>
                    <a:latin typeface="Inter"/>
                  </a:rPr>
                  <a:t>eneficiary's residential area in the US (Northeast = 0, Northwest = 1, Southeast = 2, Southwest = 3)</a:t>
                </a:r>
                <a:endParaRPr lang="en-IN" dirty="0"/>
              </a:p>
              <a:p>
                <a:pPr lvl="1">
                  <a:buFont typeface="Wingdings" panose="05000000000000000000" pitchFamily="2" charset="2"/>
                  <a:buChar char="Ø"/>
                </a:pPr>
                <a:r>
                  <a:rPr lang="en-IN" b="1" dirty="0"/>
                  <a:t>Insurance Claim </a:t>
                </a:r>
                <a:r>
                  <a:rPr lang="en-IN" dirty="0"/>
                  <a:t>: </a:t>
                </a:r>
                <a:r>
                  <a:rPr lang="en-IN" i="0" dirty="0"/>
                  <a:t>Whether the Beneficiary had previously claimed the Insurance (No = 0</a:t>
                </a:r>
                <a:r>
                  <a:rPr lang="en-US" b="0" i="0" dirty="0">
                    <a:effectLst/>
                    <a:latin typeface="Inter"/>
                  </a:rPr>
                  <a:t> , Yes = 1)</a:t>
                </a:r>
                <a:endParaRPr lang="en-IN" i="0" dirty="0"/>
              </a:p>
              <a:p>
                <a:pPr marL="530352" lvl="1" indent="0">
                  <a:buNone/>
                </a:pPr>
                <a:r>
                  <a:rPr lang="en-IN" dirty="0"/>
                  <a:t>	</a:t>
                </a:r>
                <a:br>
                  <a:rPr lang="en-IN" dirty="0"/>
                </a:br>
                <a:r>
                  <a:rPr lang="en-IN" dirty="0"/>
                  <a:t>And the Response Variable is</a:t>
                </a:r>
                <a:br>
                  <a:rPr lang="en-IN" dirty="0"/>
                </a:br>
                <a:r>
                  <a:rPr lang="en-IN" dirty="0"/>
                  <a:t> </a:t>
                </a:r>
              </a:p>
              <a:p>
                <a:pPr lvl="1">
                  <a:buFont typeface="Wingdings" panose="05000000000000000000" pitchFamily="2" charset="2"/>
                  <a:buChar char="Ø"/>
                </a:pPr>
                <a:r>
                  <a:rPr lang="en-IN" b="1" dirty="0"/>
                  <a:t>Charges</a:t>
                </a:r>
                <a:r>
                  <a:rPr lang="en-IN" dirty="0"/>
                  <a:t> : </a:t>
                </a:r>
                <a:r>
                  <a:rPr lang="en-IN" i="0" dirty="0"/>
                  <a:t>Beneficiary</a:t>
                </a:r>
                <a:r>
                  <a:rPr lang="en-IN" dirty="0"/>
                  <a:t> </a:t>
                </a:r>
                <a:r>
                  <a:rPr lang="en-US" b="0" i="0" dirty="0">
                    <a:effectLst/>
                    <a:latin typeface="Inter"/>
                  </a:rPr>
                  <a:t>medical costs billed by health insurance</a:t>
                </a:r>
                <a:endParaRPr lang="en-IN" dirty="0"/>
              </a:p>
            </p:txBody>
          </p:sp>
        </mc:Choice>
        <mc:Fallback xmlns="">
          <p:sp>
            <p:nvSpPr>
              <p:cNvPr id="3" name="Content Placeholder 2">
                <a:extLst>
                  <a:ext uri="{FF2B5EF4-FFF2-40B4-BE49-F238E27FC236}">
                    <a16:creationId xmlns:a16="http://schemas.microsoft.com/office/drawing/2014/main" id="{6CB8D5AB-7463-4757-8A34-D47822DC9FCD}"/>
                  </a:ext>
                </a:extLst>
              </p:cNvPr>
              <p:cNvSpPr>
                <a:spLocks noGrp="1" noRot="1" noChangeAspect="1" noMove="1" noResize="1" noEditPoints="1" noAdjustHandles="1" noChangeArrowheads="1" noChangeShapeType="1" noTextEdit="1"/>
              </p:cNvSpPr>
              <p:nvPr>
                <p:ph idx="1"/>
              </p:nvPr>
            </p:nvSpPr>
            <p:spPr>
              <a:xfrm>
                <a:off x="887506" y="1707142"/>
                <a:ext cx="11170023" cy="5052664"/>
              </a:xfrm>
              <a:blipFill>
                <a:blip r:embed="rId3"/>
                <a:stretch>
                  <a:fillRect l="-491" t="-1568"/>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35AED2E8-507F-9A97-3AB2-E3E531495A7F}"/>
              </a:ext>
            </a:extLst>
          </p:cNvPr>
          <p:cNvSpPr txBox="1"/>
          <p:nvPr/>
        </p:nvSpPr>
        <p:spPr>
          <a:xfrm>
            <a:off x="10587774" y="134471"/>
            <a:ext cx="1469755" cy="523220"/>
          </a:xfrm>
          <a:prstGeom prst="rect">
            <a:avLst/>
          </a:prstGeom>
          <a:noFill/>
        </p:spPr>
        <p:txBody>
          <a:bodyPr wrap="square">
            <a:spAutoFit/>
          </a:bodyPr>
          <a:lstStyle/>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OBJECTIVE</a:t>
            </a:r>
            <a:endParaRPr lang="en-IN" sz="1400" dirty="0">
              <a:solidFill>
                <a:schemeClr val="accent5">
                  <a:lumMod val="75000"/>
                </a:schemeClr>
              </a:solidFill>
            </a:endParaRPr>
          </a:p>
          <a:p>
            <a:r>
              <a:rPr lang="en-IN" sz="1400" dirty="0">
                <a:solidFill>
                  <a:schemeClr val="accent5">
                    <a:lumMod val="75000"/>
                  </a:schemeClr>
                </a:solidFill>
                <a:hlinkClick r:id="rId2" action="ppaction://hlinksldjump">
                  <a:extLst>
                    <a:ext uri="{A12FA001-AC4F-418D-AE19-62706E023703}">
                      <ahyp:hlinkClr xmlns:ahyp="http://schemas.microsoft.com/office/drawing/2018/hyperlinkcolor" val="tx"/>
                    </a:ext>
                  </a:extLst>
                </a:hlinkClick>
              </a:rPr>
              <a:t>COVARIATES</a:t>
            </a:r>
            <a:endParaRPr lang="en-IN" sz="1400" dirty="0">
              <a:solidFill>
                <a:schemeClr val="accent5">
                  <a:lumMod val="75000"/>
                </a:schemeClr>
              </a:solidFill>
            </a:endParaRPr>
          </a:p>
        </p:txBody>
      </p:sp>
      <p:sp>
        <p:nvSpPr>
          <p:cNvPr id="9" name="TextBox 8">
            <a:extLst>
              <a:ext uri="{FF2B5EF4-FFF2-40B4-BE49-F238E27FC236}">
                <a16:creationId xmlns:a16="http://schemas.microsoft.com/office/drawing/2014/main" id="{177C9016-E712-4EAF-A31E-0DF674275252}"/>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4"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398969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FE82-1E84-43EE-8933-94EC1314D22A}"/>
              </a:ext>
            </a:extLst>
          </p:cNvPr>
          <p:cNvSpPr>
            <a:spLocks noGrp="1"/>
          </p:cNvSpPr>
          <p:nvPr>
            <p:ph type="title"/>
          </p:nvPr>
        </p:nvSpPr>
        <p:spPr>
          <a:xfrm>
            <a:off x="2805953" y="513184"/>
            <a:ext cx="6544236" cy="846340"/>
          </a:xfrm>
        </p:spPr>
        <p:txBody>
          <a:bodyPr>
            <a:normAutofit fontScale="90000"/>
          </a:bodyPr>
          <a:lstStyle/>
          <a:p>
            <a:pPr algn="ctr"/>
            <a:r>
              <a:rPr lang="en-US" dirty="0"/>
              <a:t>Model Fitting</a:t>
            </a:r>
            <a:br>
              <a:rPr lang="en-US" dirty="0"/>
            </a:br>
            <a:r>
              <a:rPr lang="en-US" dirty="0">
                <a:hlinkClick r:id="rId2" action="ppaction://hlinksldjump"/>
              </a:rPr>
              <a:t> </a:t>
            </a:r>
            <a:endParaRPr lang="en-IN" dirty="0"/>
          </a:p>
        </p:txBody>
      </p:sp>
      <p:sp>
        <p:nvSpPr>
          <p:cNvPr id="3" name="Content Placeholder 2">
            <a:extLst>
              <a:ext uri="{FF2B5EF4-FFF2-40B4-BE49-F238E27FC236}">
                <a16:creationId xmlns:a16="http://schemas.microsoft.com/office/drawing/2014/main" id="{5C39DA4C-D8D1-402F-8526-C0E97EE104C2}"/>
              </a:ext>
            </a:extLst>
          </p:cNvPr>
          <p:cNvSpPr>
            <a:spLocks noGrp="1"/>
          </p:cNvSpPr>
          <p:nvPr>
            <p:ph idx="1"/>
          </p:nvPr>
        </p:nvSpPr>
        <p:spPr>
          <a:xfrm>
            <a:off x="1317812" y="1278294"/>
            <a:ext cx="10408966" cy="5579706"/>
          </a:xfrm>
        </p:spPr>
        <p:txBody>
          <a:bodyPr>
            <a:normAutofit fontScale="92500" lnSpcReduction="10000"/>
          </a:bodyPr>
          <a:lstStyle/>
          <a:p>
            <a:pPr marL="0" indent="0">
              <a:buNone/>
            </a:pPr>
            <a:r>
              <a:rPr lang="en-IN" dirty="0"/>
              <a:t>We have fitted an Multiple Linear Regression Model (MLR) to the data. </a:t>
            </a:r>
          </a:p>
          <a:p>
            <a:pPr marL="0" indent="0">
              <a:buNone/>
            </a:pPr>
            <a:r>
              <a:rPr lang="en-IN" dirty="0"/>
              <a:t>We have used the Ordinary Least Square technique assuming that errors follow Normal distribution. Here is the summary.</a:t>
            </a:r>
          </a:p>
          <a:p>
            <a:pPr marL="0" indent="0">
              <a:buNone/>
            </a:pPr>
            <a:r>
              <a:rPr lang="en-IN" dirty="0"/>
              <a:t>Coefficients:</a:t>
            </a:r>
            <a:br>
              <a:rPr lang="en-IN" dirty="0"/>
            </a:br>
            <a:r>
              <a:rPr lang="en-IN" dirty="0"/>
              <a:t>                           Estimate      Std. Error              t value             Pr(&gt;|t|)    </a:t>
            </a:r>
          </a:p>
          <a:p>
            <a:pPr marL="0" indent="0">
              <a:buNone/>
            </a:pPr>
            <a:r>
              <a:rPr lang="en-IN" dirty="0"/>
              <a:t>(Intercept)        -12357.63     966.21                -12.790          &lt; 2e-16 ***</a:t>
            </a:r>
          </a:p>
          <a:p>
            <a:pPr marL="0" indent="0">
              <a:buNone/>
            </a:pPr>
            <a:r>
              <a:rPr lang="en-IN" dirty="0"/>
              <a:t>AGE                       262.31        11.94                 21.963          &lt; 2e-16 ***</a:t>
            </a:r>
          </a:p>
          <a:p>
            <a:pPr marL="0" indent="0">
              <a:buNone/>
            </a:pPr>
            <a:r>
              <a:rPr lang="en-IN" dirty="0"/>
              <a:t>SEX                      -134.69      331.62                  -0.406            0.68469    </a:t>
            </a:r>
          </a:p>
          <a:p>
            <a:pPr marL="0" indent="0">
              <a:buNone/>
            </a:pPr>
            <a:r>
              <a:rPr lang="en-IN" dirty="0"/>
              <a:t>BMI                       377.69         30.91                 12.218          &lt; 2e-16 ***</a:t>
            </a:r>
          </a:p>
          <a:p>
            <a:pPr marL="0" indent="0">
              <a:buNone/>
            </a:pPr>
            <a:r>
              <a:rPr lang="en-IN" dirty="0"/>
              <a:t>CHILD                   228.52       157.36                   1.452           0.14668    </a:t>
            </a:r>
          </a:p>
          <a:p>
            <a:pPr marL="0" indent="0">
              <a:buNone/>
            </a:pPr>
            <a:r>
              <a:rPr lang="en-IN" dirty="0"/>
              <a:t>SMOKER          24421.75      450.11                 54.257          &lt; 2e-16 ***</a:t>
            </a:r>
          </a:p>
          <a:p>
            <a:pPr marL="0" indent="0">
              <a:buNone/>
            </a:pPr>
            <a:r>
              <a:rPr lang="en-IN" dirty="0"/>
              <a:t>REGION                -374.40      151.52                  -2.471            0.01360 *  </a:t>
            </a:r>
          </a:p>
          <a:p>
            <a:pPr marL="0" indent="0">
              <a:buNone/>
            </a:pPr>
            <a:r>
              <a:rPr lang="en-IN" dirty="0"/>
              <a:t>CLAIM                -1458.74      448.61                  -3.252           0.00118 ** </a:t>
            </a:r>
            <a:br>
              <a:rPr lang="en-IN" dirty="0"/>
            </a:br>
            <a:endParaRPr lang="en-IN" dirty="0"/>
          </a:p>
          <a:p>
            <a:pPr marL="0" indent="0">
              <a:buNone/>
            </a:pPr>
            <a:r>
              <a:rPr lang="en-IN" dirty="0" err="1"/>
              <a:t>Signif</a:t>
            </a:r>
            <a:r>
              <a:rPr lang="en-IN" dirty="0"/>
              <a:t>. codes:  0 ‘***’ 0.001 ‘**’ 0.01 ‘*’ 0.05 ‘.’ 0.1 ‘ ’ 1</a:t>
            </a:r>
          </a:p>
          <a:p>
            <a:pPr marL="0" indent="0">
              <a:buNone/>
            </a:pPr>
            <a:endParaRPr lang="en-IN" dirty="0"/>
          </a:p>
          <a:p>
            <a:pPr marL="0" indent="0">
              <a:buNone/>
            </a:pPr>
            <a:endParaRPr lang="en-IN" dirty="0"/>
          </a:p>
        </p:txBody>
      </p:sp>
      <p:sp>
        <p:nvSpPr>
          <p:cNvPr id="10" name="TextBox 9">
            <a:extLst>
              <a:ext uri="{FF2B5EF4-FFF2-40B4-BE49-F238E27FC236}">
                <a16:creationId xmlns:a16="http://schemas.microsoft.com/office/drawing/2014/main" id="{4483384B-C157-43C1-A28B-B1C0496A6CE8}"/>
              </a:ext>
            </a:extLst>
          </p:cNvPr>
          <p:cNvSpPr txBox="1"/>
          <p:nvPr/>
        </p:nvSpPr>
        <p:spPr>
          <a:xfrm>
            <a:off x="10587774" y="134471"/>
            <a:ext cx="1469755" cy="954107"/>
          </a:xfrm>
          <a:prstGeom prst="rect">
            <a:avLst/>
          </a:prstGeom>
          <a:noFill/>
        </p:spPr>
        <p:txBody>
          <a:bodyPr wrap="square">
            <a:spAutoFit/>
          </a:bodyPr>
          <a:lstStyle/>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Model Fitting  </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Model 1</a:t>
            </a:r>
            <a:endParaRPr lang="en-IN" sz="1400" dirty="0">
              <a:solidFill>
                <a:schemeClr val="accent5">
                  <a:lumMod val="75000"/>
                </a:schemeClr>
              </a:solidFill>
            </a:endParaRPr>
          </a:p>
          <a:p>
            <a:r>
              <a:rPr lang="en-IN" sz="1400" dirty="0">
                <a:solidFill>
                  <a:schemeClr val="accent5">
                    <a:lumMod val="75000"/>
                  </a:schemeClr>
                </a:solidFill>
                <a:hlinkClick r:id="rId5" action="ppaction://hlinksldjump">
                  <a:extLst>
                    <a:ext uri="{A12FA001-AC4F-418D-AE19-62706E023703}">
                      <ahyp:hlinkClr xmlns:ahyp="http://schemas.microsoft.com/office/drawing/2018/hyperlinkcolor" val="tx"/>
                    </a:ext>
                  </a:extLst>
                </a:hlinkClick>
              </a:rPr>
              <a:t>Modified Model</a:t>
            </a:r>
            <a:endParaRPr lang="en-IN" sz="1400" dirty="0">
              <a:solidFill>
                <a:schemeClr val="accent5">
                  <a:lumMod val="75000"/>
                </a:schemeClr>
              </a:solidFill>
            </a:endParaRPr>
          </a:p>
          <a:p>
            <a:r>
              <a:rPr lang="en-IN" sz="1400" dirty="0">
                <a:solidFill>
                  <a:schemeClr val="accent5">
                    <a:lumMod val="75000"/>
                  </a:schemeClr>
                </a:solidFill>
                <a:hlinkClick r:id="rId6" action="ppaction://hlinksldjump">
                  <a:extLst>
                    <a:ext uri="{A12FA001-AC4F-418D-AE19-62706E023703}">
                      <ahyp:hlinkClr xmlns:ahyp="http://schemas.microsoft.com/office/drawing/2018/hyperlinkcolor" val="tx"/>
                    </a:ext>
                  </a:extLst>
                </a:hlinkClick>
              </a:rPr>
              <a:t>Model 2</a:t>
            </a:r>
            <a:endParaRPr lang="en-IN" sz="1400" dirty="0">
              <a:solidFill>
                <a:schemeClr val="accent5">
                  <a:lumMod val="75000"/>
                </a:schemeClr>
              </a:solidFill>
            </a:endParaRPr>
          </a:p>
        </p:txBody>
      </p:sp>
      <p:sp>
        <p:nvSpPr>
          <p:cNvPr id="9" name="TextBox 8">
            <a:extLst>
              <a:ext uri="{FF2B5EF4-FFF2-40B4-BE49-F238E27FC236}">
                <a16:creationId xmlns:a16="http://schemas.microsoft.com/office/drawing/2014/main" id="{C14B4DA7-5927-4B11-A82A-11B01CC55654}"/>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9"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10"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49663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FE82-1E84-43EE-8933-94EC1314D22A}"/>
              </a:ext>
            </a:extLst>
          </p:cNvPr>
          <p:cNvSpPr>
            <a:spLocks noGrp="1"/>
          </p:cNvSpPr>
          <p:nvPr>
            <p:ph type="title"/>
          </p:nvPr>
        </p:nvSpPr>
        <p:spPr>
          <a:xfrm>
            <a:off x="1371600" y="1250302"/>
            <a:ext cx="9601200" cy="886408"/>
          </a:xfrm>
        </p:spPr>
        <p:txBody>
          <a:bodyPr>
            <a:normAutofit fontScale="90000"/>
          </a:bodyPr>
          <a:lstStyle/>
          <a:p>
            <a:pPr algn="ctr"/>
            <a:r>
              <a:rPr lang="en-US" dirty="0"/>
              <a:t>Model Fitting</a:t>
            </a:r>
            <a:br>
              <a:rPr lang="en-US" dirty="0"/>
            </a:br>
            <a:r>
              <a:rPr lang="en-US" dirty="0">
                <a:hlinkClick r:id="rId2" action="ppaction://hlinksldjump"/>
              </a:rPr>
              <a:t> </a:t>
            </a:r>
            <a:endParaRPr lang="en-IN" dirty="0"/>
          </a:p>
        </p:txBody>
      </p:sp>
      <p:sp>
        <p:nvSpPr>
          <p:cNvPr id="3" name="Content Placeholder 2">
            <a:extLst>
              <a:ext uri="{FF2B5EF4-FFF2-40B4-BE49-F238E27FC236}">
                <a16:creationId xmlns:a16="http://schemas.microsoft.com/office/drawing/2014/main" id="{5C39DA4C-D8D1-402F-8526-C0E97EE104C2}"/>
              </a:ext>
            </a:extLst>
          </p:cNvPr>
          <p:cNvSpPr>
            <a:spLocks noGrp="1"/>
          </p:cNvSpPr>
          <p:nvPr>
            <p:ph idx="1"/>
          </p:nvPr>
        </p:nvSpPr>
        <p:spPr>
          <a:xfrm>
            <a:off x="1025750" y="2295330"/>
            <a:ext cx="10844463" cy="4042717"/>
          </a:xfrm>
        </p:spPr>
        <p:txBody>
          <a:bodyPr>
            <a:normAutofit/>
          </a:bodyPr>
          <a:lstStyle/>
          <a:p>
            <a:pPr marL="0" indent="0">
              <a:buNone/>
            </a:pPr>
            <a:r>
              <a:rPr lang="en-IN" dirty="0"/>
              <a:t>Residuals:</a:t>
            </a:r>
          </a:p>
          <a:p>
            <a:pPr marL="0" indent="0">
              <a:buNone/>
            </a:pPr>
            <a:r>
              <a:rPr lang="en-IN" dirty="0"/>
              <a:t>		     Min              1Q          Median          3Q           Max </a:t>
            </a:r>
          </a:p>
          <a:p>
            <a:pPr marL="0" indent="0">
              <a:buNone/>
            </a:pPr>
            <a:r>
              <a:rPr lang="en-IN" dirty="0"/>
              <a:t>		-11613.2     -2803.1       -943.7      1236.6    29600.1 </a:t>
            </a:r>
          </a:p>
          <a:p>
            <a:pPr marL="0" indent="0">
              <a:buNone/>
            </a:pPr>
            <a:br>
              <a:rPr lang="en-IN" dirty="0"/>
            </a:br>
            <a:r>
              <a:rPr lang="en-IN" dirty="0"/>
              <a:t>Residual standard error: 6038 on 1330 degrees of freedom</a:t>
            </a:r>
          </a:p>
          <a:p>
            <a:pPr marL="0" indent="0">
              <a:buNone/>
            </a:pPr>
            <a:r>
              <a:rPr lang="en-IN" dirty="0"/>
              <a:t>Multiple R-squared:  0.7527,    Adjusted R-squared:  0.7514 </a:t>
            </a:r>
            <a:br>
              <a:rPr lang="en-IN" dirty="0"/>
            </a:br>
            <a:endParaRPr lang="en-IN" dirty="0"/>
          </a:p>
          <a:p>
            <a:pPr marL="0" indent="0">
              <a:buNone/>
            </a:pPr>
            <a:r>
              <a:rPr lang="en-IN" dirty="0"/>
              <a:t>There are six significant covariates and two insignificant covariates.</a:t>
            </a:r>
          </a:p>
          <a:p>
            <a:pPr marL="0" indent="0">
              <a:buNone/>
            </a:pPr>
            <a:r>
              <a:rPr lang="en-IN" dirty="0"/>
              <a:t>Three co-efficient are negative along with the intercept, and other four co-efficient are positive.</a:t>
            </a:r>
            <a:br>
              <a:rPr lang="en-IN" dirty="0"/>
            </a:br>
            <a:endParaRPr lang="en-IN" dirty="0"/>
          </a:p>
        </p:txBody>
      </p:sp>
      <p:sp>
        <p:nvSpPr>
          <p:cNvPr id="10" name="TextBox 9">
            <a:extLst>
              <a:ext uri="{FF2B5EF4-FFF2-40B4-BE49-F238E27FC236}">
                <a16:creationId xmlns:a16="http://schemas.microsoft.com/office/drawing/2014/main" id="{286F2A2B-6A99-0275-67AE-3FDC629B8236}"/>
              </a:ext>
            </a:extLst>
          </p:cNvPr>
          <p:cNvSpPr txBox="1"/>
          <p:nvPr/>
        </p:nvSpPr>
        <p:spPr>
          <a:xfrm>
            <a:off x="10587774" y="134471"/>
            <a:ext cx="1469755" cy="954107"/>
          </a:xfrm>
          <a:prstGeom prst="rect">
            <a:avLst/>
          </a:prstGeom>
          <a:noFill/>
        </p:spPr>
        <p:txBody>
          <a:bodyPr wrap="square">
            <a:spAutoFit/>
          </a:bodyPr>
          <a:lstStyle/>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Model Fitting  </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Model 1</a:t>
            </a:r>
            <a:endParaRPr lang="en-IN" sz="1400" dirty="0">
              <a:solidFill>
                <a:schemeClr val="accent5">
                  <a:lumMod val="75000"/>
                </a:schemeClr>
              </a:solidFill>
            </a:endParaRPr>
          </a:p>
          <a:p>
            <a:r>
              <a:rPr lang="en-IN" sz="1400" dirty="0">
                <a:solidFill>
                  <a:schemeClr val="accent5">
                    <a:lumMod val="75000"/>
                  </a:schemeClr>
                </a:solidFill>
                <a:hlinkClick r:id="rId5" action="ppaction://hlinksldjump">
                  <a:extLst>
                    <a:ext uri="{A12FA001-AC4F-418D-AE19-62706E023703}">
                      <ahyp:hlinkClr xmlns:ahyp="http://schemas.microsoft.com/office/drawing/2018/hyperlinkcolor" val="tx"/>
                    </a:ext>
                  </a:extLst>
                </a:hlinkClick>
              </a:rPr>
              <a:t>Modified Model</a:t>
            </a:r>
            <a:endParaRPr lang="en-IN" sz="1400" dirty="0">
              <a:solidFill>
                <a:schemeClr val="accent5">
                  <a:lumMod val="75000"/>
                </a:schemeClr>
              </a:solidFill>
            </a:endParaRPr>
          </a:p>
          <a:p>
            <a:r>
              <a:rPr lang="en-IN" sz="1400" dirty="0">
                <a:solidFill>
                  <a:schemeClr val="accent5">
                    <a:lumMod val="75000"/>
                  </a:schemeClr>
                </a:solidFill>
                <a:hlinkClick r:id="rId6" action="ppaction://hlinksldjump">
                  <a:extLst>
                    <a:ext uri="{A12FA001-AC4F-418D-AE19-62706E023703}">
                      <ahyp:hlinkClr xmlns:ahyp="http://schemas.microsoft.com/office/drawing/2018/hyperlinkcolor" val="tx"/>
                    </a:ext>
                  </a:extLst>
                </a:hlinkClick>
              </a:rPr>
              <a:t>Model 2</a:t>
            </a:r>
            <a:endParaRPr lang="en-IN" sz="1400" dirty="0">
              <a:solidFill>
                <a:schemeClr val="accent5">
                  <a:lumMod val="75000"/>
                </a:schemeClr>
              </a:solidFill>
            </a:endParaRPr>
          </a:p>
        </p:txBody>
      </p:sp>
      <p:sp>
        <p:nvSpPr>
          <p:cNvPr id="7" name="TextBox 6">
            <a:extLst>
              <a:ext uri="{FF2B5EF4-FFF2-40B4-BE49-F238E27FC236}">
                <a16:creationId xmlns:a16="http://schemas.microsoft.com/office/drawing/2014/main" id="{31F48CA5-C562-4737-879C-12EB5ABDFE50}"/>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9"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10"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857316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9AC3-FC5A-4ACA-A8FB-4D448FC39DBC}"/>
              </a:ext>
            </a:extLst>
          </p:cNvPr>
          <p:cNvSpPr>
            <a:spLocks noGrp="1"/>
          </p:cNvSpPr>
          <p:nvPr>
            <p:ph type="title"/>
          </p:nvPr>
        </p:nvSpPr>
        <p:spPr>
          <a:xfrm>
            <a:off x="1371600" y="989044"/>
            <a:ext cx="9601200" cy="1182655"/>
          </a:xfrm>
        </p:spPr>
        <p:txBody>
          <a:bodyPr/>
          <a:lstStyle/>
          <a:p>
            <a:pPr algn="ctr"/>
            <a:r>
              <a:rPr lang="en-US" dirty="0"/>
              <a:t>Correlation Matrix</a:t>
            </a:r>
            <a:endParaRPr lang="en-IN" dirty="0"/>
          </a:p>
        </p:txBody>
      </p:sp>
      <p:graphicFrame>
        <p:nvGraphicFramePr>
          <p:cNvPr id="4" name="Table 4">
            <a:extLst>
              <a:ext uri="{FF2B5EF4-FFF2-40B4-BE49-F238E27FC236}">
                <a16:creationId xmlns:a16="http://schemas.microsoft.com/office/drawing/2014/main" id="{A054F3AD-2198-97D0-DB81-4A174EC26530}"/>
              </a:ext>
            </a:extLst>
          </p:cNvPr>
          <p:cNvGraphicFramePr>
            <a:graphicFrameLocks noGrp="1"/>
          </p:cNvGraphicFramePr>
          <p:nvPr>
            <p:ph idx="1"/>
            <p:extLst>
              <p:ext uri="{D42A27DB-BD31-4B8C-83A1-F6EECF244321}">
                <p14:modId xmlns:p14="http://schemas.microsoft.com/office/powerpoint/2010/main" val="3326638905"/>
              </p:ext>
            </p:extLst>
          </p:nvPr>
        </p:nvGraphicFramePr>
        <p:xfrm>
          <a:off x="1371600" y="1890506"/>
          <a:ext cx="9601200" cy="4388998"/>
        </p:xfrm>
        <a:graphic>
          <a:graphicData uri="http://schemas.openxmlformats.org/drawingml/2006/table">
            <a:tbl>
              <a:tblPr firstRow="1" bandRow="1">
                <a:tableStyleId>{5C22544A-7EE6-4342-B048-85BDC9FD1C3A}</a:tableStyleId>
              </a:tblPr>
              <a:tblGrid>
                <a:gridCol w="1212209">
                  <a:extLst>
                    <a:ext uri="{9D8B030D-6E8A-4147-A177-3AD203B41FA5}">
                      <a16:colId xmlns:a16="http://schemas.microsoft.com/office/drawing/2014/main" val="325022941"/>
                    </a:ext>
                  </a:extLst>
                </a:gridCol>
                <a:gridCol w="921391">
                  <a:extLst>
                    <a:ext uri="{9D8B030D-6E8A-4147-A177-3AD203B41FA5}">
                      <a16:colId xmlns:a16="http://schemas.microsoft.com/office/drawing/2014/main" val="3325631322"/>
                    </a:ext>
                  </a:extLst>
                </a:gridCol>
                <a:gridCol w="1066800">
                  <a:extLst>
                    <a:ext uri="{9D8B030D-6E8A-4147-A177-3AD203B41FA5}">
                      <a16:colId xmlns:a16="http://schemas.microsoft.com/office/drawing/2014/main" val="4001721905"/>
                    </a:ext>
                  </a:extLst>
                </a:gridCol>
                <a:gridCol w="1066800">
                  <a:extLst>
                    <a:ext uri="{9D8B030D-6E8A-4147-A177-3AD203B41FA5}">
                      <a16:colId xmlns:a16="http://schemas.microsoft.com/office/drawing/2014/main" val="1216086441"/>
                    </a:ext>
                  </a:extLst>
                </a:gridCol>
                <a:gridCol w="1066800">
                  <a:extLst>
                    <a:ext uri="{9D8B030D-6E8A-4147-A177-3AD203B41FA5}">
                      <a16:colId xmlns:a16="http://schemas.microsoft.com/office/drawing/2014/main" val="4141358702"/>
                    </a:ext>
                  </a:extLst>
                </a:gridCol>
                <a:gridCol w="1066800">
                  <a:extLst>
                    <a:ext uri="{9D8B030D-6E8A-4147-A177-3AD203B41FA5}">
                      <a16:colId xmlns:a16="http://schemas.microsoft.com/office/drawing/2014/main" val="2211312589"/>
                    </a:ext>
                  </a:extLst>
                </a:gridCol>
                <a:gridCol w="1066800">
                  <a:extLst>
                    <a:ext uri="{9D8B030D-6E8A-4147-A177-3AD203B41FA5}">
                      <a16:colId xmlns:a16="http://schemas.microsoft.com/office/drawing/2014/main" val="2195942446"/>
                    </a:ext>
                  </a:extLst>
                </a:gridCol>
                <a:gridCol w="1066800">
                  <a:extLst>
                    <a:ext uri="{9D8B030D-6E8A-4147-A177-3AD203B41FA5}">
                      <a16:colId xmlns:a16="http://schemas.microsoft.com/office/drawing/2014/main" val="1713170481"/>
                    </a:ext>
                  </a:extLst>
                </a:gridCol>
                <a:gridCol w="1066800">
                  <a:extLst>
                    <a:ext uri="{9D8B030D-6E8A-4147-A177-3AD203B41FA5}">
                      <a16:colId xmlns:a16="http://schemas.microsoft.com/office/drawing/2014/main" val="1552155868"/>
                    </a:ext>
                  </a:extLst>
                </a:gridCol>
              </a:tblGrid>
              <a:tr h="731499">
                <a:tc>
                  <a:txBody>
                    <a:bodyPr/>
                    <a:lstStyle/>
                    <a:p>
                      <a:endParaRPr lang="en-IN" dirty="0"/>
                    </a:p>
                  </a:txBody>
                  <a:tcPr/>
                </a:tc>
                <a:tc>
                  <a:txBody>
                    <a:bodyPr/>
                    <a:lstStyle/>
                    <a:p>
                      <a:r>
                        <a:rPr lang="en-US" dirty="0"/>
                        <a:t>Age </a:t>
                      </a:r>
                      <a:endParaRPr lang="en-IN" dirty="0"/>
                    </a:p>
                  </a:txBody>
                  <a:tcPr/>
                </a:tc>
                <a:tc>
                  <a:txBody>
                    <a:bodyPr/>
                    <a:lstStyle/>
                    <a:p>
                      <a:r>
                        <a:rPr lang="en-US" dirty="0"/>
                        <a:t>Sex </a:t>
                      </a:r>
                      <a:endParaRPr lang="en-IN" dirty="0"/>
                    </a:p>
                  </a:txBody>
                  <a:tcPr/>
                </a:tc>
                <a:tc>
                  <a:txBody>
                    <a:bodyPr/>
                    <a:lstStyle/>
                    <a:p>
                      <a:r>
                        <a:rPr lang="en-US" dirty="0"/>
                        <a:t>BMI</a:t>
                      </a:r>
                      <a:endParaRPr lang="en-IN" dirty="0"/>
                    </a:p>
                  </a:txBody>
                  <a:tcPr/>
                </a:tc>
                <a:tc>
                  <a:txBody>
                    <a:bodyPr/>
                    <a:lstStyle/>
                    <a:p>
                      <a:r>
                        <a:rPr lang="en-US" dirty="0"/>
                        <a:t>Children </a:t>
                      </a:r>
                      <a:endParaRPr lang="en-IN" dirty="0"/>
                    </a:p>
                  </a:txBody>
                  <a:tcPr/>
                </a:tc>
                <a:tc>
                  <a:txBody>
                    <a:bodyPr/>
                    <a:lstStyle/>
                    <a:p>
                      <a:r>
                        <a:rPr lang="en-US" dirty="0"/>
                        <a:t>Smoker </a:t>
                      </a:r>
                      <a:endParaRPr lang="en-IN" dirty="0"/>
                    </a:p>
                  </a:txBody>
                  <a:tcPr/>
                </a:tc>
                <a:tc>
                  <a:txBody>
                    <a:bodyPr/>
                    <a:lstStyle/>
                    <a:p>
                      <a:r>
                        <a:rPr lang="en-US" dirty="0"/>
                        <a:t>Region </a:t>
                      </a:r>
                      <a:endParaRPr lang="en-IN" dirty="0"/>
                    </a:p>
                  </a:txBody>
                  <a:tcPr/>
                </a:tc>
                <a:tc>
                  <a:txBody>
                    <a:bodyPr/>
                    <a:lstStyle/>
                    <a:p>
                      <a:r>
                        <a:rPr lang="en-US" dirty="0"/>
                        <a:t>Insurance Claim </a:t>
                      </a:r>
                      <a:endParaRPr lang="en-IN" dirty="0"/>
                    </a:p>
                  </a:txBody>
                  <a:tcPr/>
                </a:tc>
                <a:tc>
                  <a:txBody>
                    <a:bodyPr/>
                    <a:lstStyle/>
                    <a:p>
                      <a:r>
                        <a:rPr lang="en-US" dirty="0"/>
                        <a:t>Charges</a:t>
                      </a:r>
                      <a:endParaRPr lang="en-IN" dirty="0"/>
                    </a:p>
                  </a:txBody>
                  <a:tcPr/>
                </a:tc>
                <a:extLst>
                  <a:ext uri="{0D108BD9-81ED-4DB2-BD59-A6C34878D82A}">
                    <a16:rowId xmlns:a16="http://schemas.microsoft.com/office/drawing/2014/main" val="1654605024"/>
                  </a:ext>
                </a:extLst>
              </a:tr>
              <a:tr h="418000">
                <a:tc>
                  <a:txBody>
                    <a:bodyPr/>
                    <a:lstStyle/>
                    <a:p>
                      <a:r>
                        <a:rPr lang="en-IN" dirty="0"/>
                        <a:t>Age</a:t>
                      </a:r>
                    </a:p>
                  </a:txBody>
                  <a:tcPr/>
                </a:tc>
                <a:tc>
                  <a:txBody>
                    <a:bodyPr/>
                    <a:lstStyle/>
                    <a:p>
                      <a:r>
                        <a:rPr lang="en-IN" dirty="0"/>
                        <a:t>1.000</a:t>
                      </a:r>
                    </a:p>
                  </a:txBody>
                  <a:tcPr/>
                </a:tc>
                <a:tc>
                  <a:txBody>
                    <a:bodyPr/>
                    <a:lstStyle/>
                    <a:p>
                      <a:r>
                        <a:rPr lang="en-IN" dirty="0"/>
                        <a:t>-0.020</a:t>
                      </a:r>
                    </a:p>
                  </a:txBody>
                  <a:tcPr/>
                </a:tc>
                <a:tc>
                  <a:txBody>
                    <a:bodyPr/>
                    <a:lstStyle/>
                    <a:p>
                      <a:r>
                        <a:rPr lang="en-IN" dirty="0"/>
                        <a:t>0.109</a:t>
                      </a:r>
                    </a:p>
                  </a:txBody>
                  <a:tcPr/>
                </a:tc>
                <a:tc>
                  <a:txBody>
                    <a:bodyPr/>
                    <a:lstStyle/>
                    <a:p>
                      <a:r>
                        <a:rPr lang="en-IN" dirty="0"/>
                        <a:t>0.042</a:t>
                      </a:r>
                    </a:p>
                  </a:txBody>
                  <a:tcPr/>
                </a:tc>
                <a:tc>
                  <a:txBody>
                    <a:bodyPr/>
                    <a:lstStyle/>
                    <a:p>
                      <a:r>
                        <a:rPr lang="en-IN" dirty="0"/>
                        <a:t>-0.025</a:t>
                      </a:r>
                    </a:p>
                  </a:txBody>
                  <a:tcPr/>
                </a:tc>
                <a:tc>
                  <a:txBody>
                    <a:bodyPr/>
                    <a:lstStyle/>
                    <a:p>
                      <a:r>
                        <a:rPr lang="en-IN" dirty="0"/>
                        <a:t>0.002</a:t>
                      </a:r>
                    </a:p>
                  </a:txBody>
                  <a:tcPr/>
                </a:tc>
                <a:tc>
                  <a:txBody>
                    <a:bodyPr/>
                    <a:lstStyle/>
                    <a:p>
                      <a:r>
                        <a:rPr lang="en-IN" dirty="0"/>
                        <a:t>0.113</a:t>
                      </a:r>
                    </a:p>
                  </a:txBody>
                  <a:tcPr/>
                </a:tc>
                <a:tc>
                  <a:txBody>
                    <a:bodyPr/>
                    <a:lstStyle/>
                    <a:p>
                      <a:r>
                        <a:rPr lang="en-IN" dirty="0"/>
                        <a:t>0.299</a:t>
                      </a:r>
                    </a:p>
                  </a:txBody>
                  <a:tcPr/>
                </a:tc>
                <a:extLst>
                  <a:ext uri="{0D108BD9-81ED-4DB2-BD59-A6C34878D82A}">
                    <a16:rowId xmlns:a16="http://schemas.microsoft.com/office/drawing/2014/main" val="4232777205"/>
                  </a:ext>
                </a:extLst>
              </a:tr>
              <a:tr h="418000">
                <a:tc>
                  <a:txBody>
                    <a:bodyPr/>
                    <a:lstStyle/>
                    <a:p>
                      <a:r>
                        <a:rPr lang="en-IN" dirty="0"/>
                        <a:t>Sex</a:t>
                      </a:r>
                    </a:p>
                  </a:txBody>
                  <a:tcPr/>
                </a:tc>
                <a:tc>
                  <a:txBody>
                    <a:bodyPr/>
                    <a:lstStyle/>
                    <a:p>
                      <a:r>
                        <a:rPr lang="en-IN" dirty="0"/>
                        <a:t>-0.020</a:t>
                      </a:r>
                    </a:p>
                  </a:txBody>
                  <a:tcPr/>
                </a:tc>
                <a:tc>
                  <a:txBody>
                    <a:bodyPr/>
                    <a:lstStyle/>
                    <a:p>
                      <a:r>
                        <a:rPr lang="en-IN" dirty="0"/>
                        <a:t>1.000</a:t>
                      </a:r>
                    </a:p>
                  </a:txBody>
                  <a:tcPr/>
                </a:tc>
                <a:tc>
                  <a:txBody>
                    <a:bodyPr/>
                    <a:lstStyle/>
                    <a:p>
                      <a:r>
                        <a:rPr lang="en-IN" dirty="0"/>
                        <a:t>0.046</a:t>
                      </a:r>
                    </a:p>
                  </a:txBody>
                  <a:tcPr/>
                </a:tc>
                <a:tc>
                  <a:txBody>
                    <a:bodyPr/>
                    <a:lstStyle/>
                    <a:p>
                      <a:r>
                        <a:rPr lang="en-IN" dirty="0"/>
                        <a:t>0.017</a:t>
                      </a:r>
                    </a:p>
                  </a:txBody>
                  <a:tcPr/>
                </a:tc>
                <a:tc>
                  <a:txBody>
                    <a:bodyPr/>
                    <a:lstStyle/>
                    <a:p>
                      <a:r>
                        <a:rPr lang="en-IN" dirty="0"/>
                        <a:t>0.076</a:t>
                      </a:r>
                    </a:p>
                  </a:txBody>
                  <a:tcPr/>
                </a:tc>
                <a:tc>
                  <a:txBody>
                    <a:bodyPr/>
                    <a:lstStyle/>
                    <a:p>
                      <a:r>
                        <a:rPr lang="en-IN" dirty="0"/>
                        <a:t>0.004</a:t>
                      </a:r>
                    </a:p>
                  </a:txBody>
                  <a:tcPr/>
                </a:tc>
                <a:tc>
                  <a:txBody>
                    <a:bodyPr/>
                    <a:lstStyle/>
                    <a:p>
                      <a:r>
                        <a:rPr lang="en-IN" dirty="0"/>
                        <a:t>0.031</a:t>
                      </a:r>
                    </a:p>
                  </a:txBody>
                  <a:tcPr/>
                </a:tc>
                <a:tc>
                  <a:txBody>
                    <a:bodyPr/>
                    <a:lstStyle/>
                    <a:p>
                      <a:r>
                        <a:rPr lang="en-IN" dirty="0"/>
                        <a:t>0.057</a:t>
                      </a:r>
                    </a:p>
                  </a:txBody>
                  <a:tcPr/>
                </a:tc>
                <a:extLst>
                  <a:ext uri="{0D108BD9-81ED-4DB2-BD59-A6C34878D82A}">
                    <a16:rowId xmlns:a16="http://schemas.microsoft.com/office/drawing/2014/main" val="1880171919"/>
                  </a:ext>
                </a:extLst>
              </a:tr>
              <a:tr h="418000">
                <a:tc>
                  <a:txBody>
                    <a:bodyPr/>
                    <a:lstStyle/>
                    <a:p>
                      <a:r>
                        <a:rPr lang="en-US" dirty="0"/>
                        <a:t>B</a:t>
                      </a:r>
                      <a:r>
                        <a:rPr lang="en-IN" dirty="0"/>
                        <a:t>MI</a:t>
                      </a:r>
                    </a:p>
                  </a:txBody>
                  <a:tcPr/>
                </a:tc>
                <a:tc>
                  <a:txBody>
                    <a:bodyPr/>
                    <a:lstStyle/>
                    <a:p>
                      <a:r>
                        <a:rPr lang="en-IN" dirty="0"/>
                        <a:t>0.109</a:t>
                      </a:r>
                    </a:p>
                  </a:txBody>
                  <a:tcPr/>
                </a:tc>
                <a:tc>
                  <a:txBody>
                    <a:bodyPr/>
                    <a:lstStyle/>
                    <a:p>
                      <a:r>
                        <a:rPr lang="en-IN" dirty="0"/>
                        <a:t>0.046</a:t>
                      </a:r>
                    </a:p>
                  </a:txBody>
                  <a:tcPr/>
                </a:tc>
                <a:tc>
                  <a:txBody>
                    <a:bodyPr/>
                    <a:lstStyle/>
                    <a:p>
                      <a:r>
                        <a:rPr lang="en-IN" dirty="0"/>
                        <a:t>1.000</a:t>
                      </a:r>
                    </a:p>
                  </a:txBody>
                  <a:tcPr/>
                </a:tc>
                <a:tc>
                  <a:txBody>
                    <a:bodyPr/>
                    <a:lstStyle/>
                    <a:p>
                      <a:r>
                        <a:rPr lang="en-IN" dirty="0"/>
                        <a:t>0.012</a:t>
                      </a:r>
                    </a:p>
                  </a:txBody>
                  <a:tcPr/>
                </a:tc>
                <a:tc>
                  <a:txBody>
                    <a:bodyPr/>
                    <a:lstStyle/>
                    <a:p>
                      <a:r>
                        <a:rPr lang="en-IN" dirty="0"/>
                        <a:t>0.003</a:t>
                      </a:r>
                    </a:p>
                  </a:txBody>
                  <a:tcPr/>
                </a:tc>
                <a:tc>
                  <a:txBody>
                    <a:bodyPr/>
                    <a:lstStyle/>
                    <a:p>
                      <a:r>
                        <a:rPr lang="en-IN" dirty="0"/>
                        <a:t>0.157</a:t>
                      </a:r>
                    </a:p>
                  </a:txBody>
                  <a:tcPr/>
                </a:tc>
                <a:tc>
                  <a:txBody>
                    <a:bodyPr/>
                    <a:lstStyle/>
                    <a:p>
                      <a:r>
                        <a:rPr lang="en-IN" dirty="0"/>
                        <a:t>0.384</a:t>
                      </a:r>
                    </a:p>
                  </a:txBody>
                  <a:tcPr/>
                </a:tc>
                <a:tc>
                  <a:txBody>
                    <a:bodyPr/>
                    <a:lstStyle/>
                    <a:p>
                      <a:r>
                        <a:rPr lang="en-IN" dirty="0"/>
                        <a:t>0.198</a:t>
                      </a:r>
                    </a:p>
                  </a:txBody>
                  <a:tcPr/>
                </a:tc>
                <a:extLst>
                  <a:ext uri="{0D108BD9-81ED-4DB2-BD59-A6C34878D82A}">
                    <a16:rowId xmlns:a16="http://schemas.microsoft.com/office/drawing/2014/main" val="2178078919"/>
                  </a:ext>
                </a:extLst>
              </a:tr>
              <a:tr h="418000">
                <a:tc>
                  <a:txBody>
                    <a:bodyPr/>
                    <a:lstStyle/>
                    <a:p>
                      <a:r>
                        <a:rPr lang="en-IN" dirty="0"/>
                        <a:t>Children</a:t>
                      </a:r>
                    </a:p>
                  </a:txBody>
                  <a:tcPr/>
                </a:tc>
                <a:tc>
                  <a:txBody>
                    <a:bodyPr/>
                    <a:lstStyle/>
                    <a:p>
                      <a:r>
                        <a:rPr lang="en-IN" dirty="0"/>
                        <a:t>0.042</a:t>
                      </a:r>
                    </a:p>
                  </a:txBody>
                  <a:tcPr/>
                </a:tc>
                <a:tc>
                  <a:txBody>
                    <a:bodyPr/>
                    <a:lstStyle/>
                    <a:p>
                      <a:r>
                        <a:rPr lang="en-IN" dirty="0"/>
                        <a:t>0.017</a:t>
                      </a:r>
                    </a:p>
                  </a:txBody>
                  <a:tcPr/>
                </a:tc>
                <a:tc>
                  <a:txBody>
                    <a:bodyPr/>
                    <a:lstStyle/>
                    <a:p>
                      <a:r>
                        <a:rPr lang="en-IN" dirty="0"/>
                        <a:t>0.012</a:t>
                      </a:r>
                    </a:p>
                  </a:txBody>
                  <a:tcPr/>
                </a:tc>
                <a:tc>
                  <a:txBody>
                    <a:bodyPr/>
                    <a:lstStyle/>
                    <a:p>
                      <a:r>
                        <a:rPr lang="en-IN" dirty="0"/>
                        <a:t>1.000</a:t>
                      </a:r>
                    </a:p>
                  </a:txBody>
                  <a:tcPr/>
                </a:tc>
                <a:tc>
                  <a:txBody>
                    <a:bodyPr/>
                    <a:lstStyle/>
                    <a:p>
                      <a:r>
                        <a:rPr lang="en-IN" dirty="0"/>
                        <a:t>0.007</a:t>
                      </a:r>
                    </a:p>
                  </a:txBody>
                  <a:tcPr/>
                </a:tc>
                <a:tc>
                  <a:txBody>
                    <a:bodyPr/>
                    <a:lstStyle/>
                    <a:p>
                      <a:r>
                        <a:rPr lang="en-IN" dirty="0"/>
                        <a:t>0.016</a:t>
                      </a:r>
                    </a:p>
                  </a:txBody>
                  <a:tcPr/>
                </a:tc>
                <a:tc>
                  <a:txBody>
                    <a:bodyPr/>
                    <a:lstStyle/>
                    <a:p>
                      <a:r>
                        <a:rPr lang="en-IN" dirty="0"/>
                        <a:t>-0.409</a:t>
                      </a:r>
                    </a:p>
                  </a:txBody>
                  <a:tcPr/>
                </a:tc>
                <a:tc>
                  <a:txBody>
                    <a:bodyPr/>
                    <a:lstStyle/>
                    <a:p>
                      <a:r>
                        <a:rPr lang="en-IN" dirty="0"/>
                        <a:t>0.067</a:t>
                      </a:r>
                    </a:p>
                  </a:txBody>
                  <a:tcPr/>
                </a:tc>
                <a:extLst>
                  <a:ext uri="{0D108BD9-81ED-4DB2-BD59-A6C34878D82A}">
                    <a16:rowId xmlns:a16="http://schemas.microsoft.com/office/drawing/2014/main" val="3216344050"/>
                  </a:ext>
                </a:extLst>
              </a:tr>
              <a:tr h="418000">
                <a:tc>
                  <a:txBody>
                    <a:bodyPr/>
                    <a:lstStyle/>
                    <a:p>
                      <a:r>
                        <a:rPr lang="en-IN" dirty="0"/>
                        <a:t>Smoker</a:t>
                      </a:r>
                    </a:p>
                  </a:txBody>
                  <a:tcPr/>
                </a:tc>
                <a:tc>
                  <a:txBody>
                    <a:bodyPr/>
                    <a:lstStyle/>
                    <a:p>
                      <a:r>
                        <a:rPr lang="en-IN" dirty="0"/>
                        <a:t>-0.025</a:t>
                      </a:r>
                    </a:p>
                  </a:txBody>
                  <a:tcPr/>
                </a:tc>
                <a:tc>
                  <a:txBody>
                    <a:bodyPr/>
                    <a:lstStyle/>
                    <a:p>
                      <a:r>
                        <a:rPr lang="en-IN" dirty="0"/>
                        <a:t>0.076</a:t>
                      </a:r>
                    </a:p>
                  </a:txBody>
                  <a:tcPr/>
                </a:tc>
                <a:tc>
                  <a:txBody>
                    <a:bodyPr/>
                    <a:lstStyle/>
                    <a:p>
                      <a:r>
                        <a:rPr lang="en-IN" dirty="0"/>
                        <a:t>0.003</a:t>
                      </a:r>
                    </a:p>
                  </a:txBody>
                  <a:tcPr/>
                </a:tc>
                <a:tc>
                  <a:txBody>
                    <a:bodyPr/>
                    <a:lstStyle/>
                    <a:p>
                      <a:r>
                        <a:rPr lang="en-IN" dirty="0"/>
                        <a:t>0.007</a:t>
                      </a:r>
                    </a:p>
                  </a:txBody>
                  <a:tcPr/>
                </a:tc>
                <a:tc>
                  <a:txBody>
                    <a:bodyPr/>
                    <a:lstStyle/>
                    <a:p>
                      <a:r>
                        <a:rPr lang="en-IN" dirty="0"/>
                        <a:t>1.000</a:t>
                      </a:r>
                    </a:p>
                  </a:txBody>
                  <a:tcPr/>
                </a:tc>
                <a:tc>
                  <a:txBody>
                    <a:bodyPr/>
                    <a:lstStyle/>
                    <a:p>
                      <a:r>
                        <a:rPr lang="en-IN" dirty="0"/>
                        <a:t>-0.002</a:t>
                      </a:r>
                    </a:p>
                  </a:txBody>
                  <a:tcPr/>
                </a:tc>
                <a:tc>
                  <a:txBody>
                    <a:bodyPr/>
                    <a:lstStyle/>
                    <a:p>
                      <a:r>
                        <a:rPr lang="en-IN" dirty="0"/>
                        <a:t>0.333</a:t>
                      </a:r>
                    </a:p>
                  </a:txBody>
                  <a:tcPr/>
                </a:tc>
                <a:tc>
                  <a:txBody>
                    <a:bodyPr/>
                    <a:lstStyle/>
                    <a:p>
                      <a:r>
                        <a:rPr lang="en-IN" dirty="0"/>
                        <a:t>0.787</a:t>
                      </a:r>
                    </a:p>
                  </a:txBody>
                  <a:tcPr/>
                </a:tc>
                <a:extLst>
                  <a:ext uri="{0D108BD9-81ED-4DB2-BD59-A6C34878D82A}">
                    <a16:rowId xmlns:a16="http://schemas.microsoft.com/office/drawing/2014/main" val="869859035"/>
                  </a:ext>
                </a:extLst>
              </a:tr>
              <a:tr h="418000">
                <a:tc>
                  <a:txBody>
                    <a:bodyPr/>
                    <a:lstStyle/>
                    <a:p>
                      <a:r>
                        <a:rPr lang="en-IN" dirty="0"/>
                        <a:t>Region</a:t>
                      </a:r>
                    </a:p>
                  </a:txBody>
                  <a:tcPr/>
                </a:tc>
                <a:tc>
                  <a:txBody>
                    <a:bodyPr/>
                    <a:lstStyle/>
                    <a:p>
                      <a:r>
                        <a:rPr lang="en-IN" dirty="0"/>
                        <a:t>0.002</a:t>
                      </a:r>
                    </a:p>
                  </a:txBody>
                  <a:tcPr/>
                </a:tc>
                <a:tc>
                  <a:txBody>
                    <a:bodyPr/>
                    <a:lstStyle/>
                    <a:p>
                      <a:r>
                        <a:rPr lang="en-IN" dirty="0"/>
                        <a:t>0.004</a:t>
                      </a:r>
                    </a:p>
                  </a:txBody>
                  <a:tcPr/>
                </a:tc>
                <a:tc>
                  <a:txBody>
                    <a:bodyPr/>
                    <a:lstStyle/>
                    <a:p>
                      <a:r>
                        <a:rPr lang="en-IN" dirty="0"/>
                        <a:t>0.157</a:t>
                      </a:r>
                    </a:p>
                  </a:txBody>
                  <a:tcPr/>
                </a:tc>
                <a:tc>
                  <a:txBody>
                    <a:bodyPr/>
                    <a:lstStyle/>
                    <a:p>
                      <a:r>
                        <a:rPr lang="en-IN" dirty="0"/>
                        <a:t>0.016</a:t>
                      </a:r>
                    </a:p>
                  </a:txBody>
                  <a:tcPr/>
                </a:tc>
                <a:tc>
                  <a:txBody>
                    <a:bodyPr/>
                    <a:lstStyle/>
                    <a:p>
                      <a:r>
                        <a:rPr lang="en-IN" dirty="0"/>
                        <a:t>-0.002</a:t>
                      </a:r>
                    </a:p>
                  </a:txBody>
                  <a:tcPr/>
                </a:tc>
                <a:tc>
                  <a:txBody>
                    <a:bodyPr/>
                    <a:lstStyle/>
                    <a:p>
                      <a:r>
                        <a:rPr lang="en-IN" dirty="0"/>
                        <a:t>1.000</a:t>
                      </a:r>
                    </a:p>
                  </a:txBody>
                  <a:tcPr/>
                </a:tc>
                <a:tc>
                  <a:txBody>
                    <a:bodyPr/>
                    <a:lstStyle/>
                    <a:p>
                      <a:r>
                        <a:rPr lang="en-IN" dirty="0"/>
                        <a:t>0.020</a:t>
                      </a:r>
                    </a:p>
                  </a:txBody>
                  <a:tcPr/>
                </a:tc>
                <a:tc>
                  <a:txBody>
                    <a:bodyPr/>
                    <a:lstStyle/>
                    <a:p>
                      <a:r>
                        <a:rPr lang="en-IN" dirty="0"/>
                        <a:t>-0.006</a:t>
                      </a:r>
                    </a:p>
                  </a:txBody>
                  <a:tcPr/>
                </a:tc>
                <a:extLst>
                  <a:ext uri="{0D108BD9-81ED-4DB2-BD59-A6C34878D82A}">
                    <a16:rowId xmlns:a16="http://schemas.microsoft.com/office/drawing/2014/main" val="1933782662"/>
                  </a:ext>
                </a:extLst>
              </a:tr>
              <a:tr h="731499">
                <a:tc>
                  <a:txBody>
                    <a:bodyPr/>
                    <a:lstStyle/>
                    <a:p>
                      <a:r>
                        <a:rPr lang="en-IN" dirty="0"/>
                        <a:t>Insurance Claim</a:t>
                      </a:r>
                    </a:p>
                  </a:txBody>
                  <a:tcPr/>
                </a:tc>
                <a:tc>
                  <a:txBody>
                    <a:bodyPr/>
                    <a:lstStyle/>
                    <a:p>
                      <a:r>
                        <a:rPr lang="en-IN" dirty="0"/>
                        <a:t>0.113</a:t>
                      </a:r>
                    </a:p>
                  </a:txBody>
                  <a:tcPr/>
                </a:tc>
                <a:tc>
                  <a:txBody>
                    <a:bodyPr/>
                    <a:lstStyle/>
                    <a:p>
                      <a:r>
                        <a:rPr lang="en-IN" dirty="0"/>
                        <a:t>0.031</a:t>
                      </a:r>
                    </a:p>
                  </a:txBody>
                  <a:tcPr/>
                </a:tc>
                <a:tc>
                  <a:txBody>
                    <a:bodyPr/>
                    <a:lstStyle/>
                    <a:p>
                      <a:r>
                        <a:rPr lang="en-IN" dirty="0"/>
                        <a:t>0.384</a:t>
                      </a:r>
                    </a:p>
                  </a:txBody>
                  <a:tcPr/>
                </a:tc>
                <a:tc>
                  <a:txBody>
                    <a:bodyPr/>
                    <a:lstStyle/>
                    <a:p>
                      <a:r>
                        <a:rPr lang="en-IN" dirty="0"/>
                        <a:t>-0.409</a:t>
                      </a:r>
                    </a:p>
                  </a:txBody>
                  <a:tcPr/>
                </a:tc>
                <a:tc>
                  <a:txBody>
                    <a:bodyPr/>
                    <a:lstStyle/>
                    <a:p>
                      <a:r>
                        <a:rPr lang="en-IN" dirty="0"/>
                        <a:t>0.333</a:t>
                      </a:r>
                    </a:p>
                  </a:txBody>
                  <a:tcPr/>
                </a:tc>
                <a:tc>
                  <a:txBody>
                    <a:bodyPr/>
                    <a:lstStyle/>
                    <a:p>
                      <a:r>
                        <a:rPr lang="en-IN" dirty="0"/>
                        <a:t>0.020</a:t>
                      </a:r>
                    </a:p>
                  </a:txBody>
                  <a:tcPr/>
                </a:tc>
                <a:tc>
                  <a:txBody>
                    <a:bodyPr/>
                    <a:lstStyle/>
                    <a:p>
                      <a:r>
                        <a:rPr lang="en-IN" dirty="0"/>
                        <a:t>1.000</a:t>
                      </a:r>
                    </a:p>
                  </a:txBody>
                  <a:tcPr/>
                </a:tc>
                <a:tc>
                  <a:txBody>
                    <a:bodyPr/>
                    <a:lstStyle/>
                    <a:p>
                      <a:r>
                        <a:rPr lang="en-IN" dirty="0"/>
                        <a:t>0.309</a:t>
                      </a:r>
                    </a:p>
                  </a:txBody>
                  <a:tcPr/>
                </a:tc>
                <a:extLst>
                  <a:ext uri="{0D108BD9-81ED-4DB2-BD59-A6C34878D82A}">
                    <a16:rowId xmlns:a16="http://schemas.microsoft.com/office/drawing/2014/main" val="1541118101"/>
                  </a:ext>
                </a:extLst>
              </a:tr>
              <a:tr h="418000">
                <a:tc>
                  <a:txBody>
                    <a:bodyPr/>
                    <a:lstStyle/>
                    <a:p>
                      <a:r>
                        <a:rPr lang="en-IN" dirty="0"/>
                        <a:t>Charges</a:t>
                      </a:r>
                    </a:p>
                  </a:txBody>
                  <a:tcPr/>
                </a:tc>
                <a:tc>
                  <a:txBody>
                    <a:bodyPr/>
                    <a:lstStyle/>
                    <a:p>
                      <a:r>
                        <a:rPr lang="en-IN" dirty="0"/>
                        <a:t>0.299</a:t>
                      </a:r>
                    </a:p>
                  </a:txBody>
                  <a:tcPr/>
                </a:tc>
                <a:tc>
                  <a:txBody>
                    <a:bodyPr/>
                    <a:lstStyle/>
                    <a:p>
                      <a:r>
                        <a:rPr lang="en-IN" dirty="0"/>
                        <a:t>0.057</a:t>
                      </a:r>
                    </a:p>
                  </a:txBody>
                  <a:tcPr/>
                </a:tc>
                <a:tc>
                  <a:txBody>
                    <a:bodyPr/>
                    <a:lstStyle/>
                    <a:p>
                      <a:r>
                        <a:rPr lang="en-IN" dirty="0"/>
                        <a:t>0.198</a:t>
                      </a:r>
                    </a:p>
                  </a:txBody>
                  <a:tcPr/>
                </a:tc>
                <a:tc>
                  <a:txBody>
                    <a:bodyPr/>
                    <a:lstStyle/>
                    <a:p>
                      <a:r>
                        <a:rPr lang="en-IN" dirty="0"/>
                        <a:t>0.067</a:t>
                      </a:r>
                    </a:p>
                  </a:txBody>
                  <a:tcPr/>
                </a:tc>
                <a:tc>
                  <a:txBody>
                    <a:bodyPr/>
                    <a:lstStyle/>
                    <a:p>
                      <a:r>
                        <a:rPr lang="en-IN" dirty="0"/>
                        <a:t>0.787</a:t>
                      </a:r>
                    </a:p>
                  </a:txBody>
                  <a:tcPr/>
                </a:tc>
                <a:tc>
                  <a:txBody>
                    <a:bodyPr/>
                    <a:lstStyle/>
                    <a:p>
                      <a:r>
                        <a:rPr lang="en-IN" dirty="0"/>
                        <a:t>-0.006</a:t>
                      </a:r>
                    </a:p>
                  </a:txBody>
                  <a:tcPr/>
                </a:tc>
                <a:tc>
                  <a:txBody>
                    <a:bodyPr/>
                    <a:lstStyle/>
                    <a:p>
                      <a:r>
                        <a:rPr lang="en-IN" dirty="0"/>
                        <a:t>0.309</a:t>
                      </a:r>
                    </a:p>
                  </a:txBody>
                  <a:tcPr/>
                </a:tc>
                <a:tc>
                  <a:txBody>
                    <a:bodyPr/>
                    <a:lstStyle/>
                    <a:p>
                      <a:r>
                        <a:rPr lang="en-IN" dirty="0"/>
                        <a:t>1.000</a:t>
                      </a:r>
                    </a:p>
                  </a:txBody>
                  <a:tcPr/>
                </a:tc>
                <a:extLst>
                  <a:ext uri="{0D108BD9-81ED-4DB2-BD59-A6C34878D82A}">
                    <a16:rowId xmlns:a16="http://schemas.microsoft.com/office/drawing/2014/main" val="1795796955"/>
                  </a:ext>
                </a:extLst>
              </a:tr>
            </a:tbl>
          </a:graphicData>
        </a:graphic>
      </p:graphicFrame>
      <p:sp>
        <p:nvSpPr>
          <p:cNvPr id="6" name="TextBox 5">
            <a:hlinkClick r:id="rId2" action="ppaction://hlinksldjump"/>
            <a:extLst>
              <a:ext uri="{FF2B5EF4-FFF2-40B4-BE49-F238E27FC236}">
                <a16:creationId xmlns:a16="http://schemas.microsoft.com/office/drawing/2014/main" id="{A1B61F9C-047B-CD81-DBB1-901BF69AD337}"/>
              </a:ext>
            </a:extLst>
          </p:cNvPr>
          <p:cNvSpPr txBox="1"/>
          <p:nvPr/>
        </p:nvSpPr>
        <p:spPr>
          <a:xfrm>
            <a:off x="10049069" y="130629"/>
            <a:ext cx="2008461" cy="742506"/>
          </a:xfrm>
          <a:prstGeom prst="rect">
            <a:avLst/>
          </a:prstGeom>
          <a:noFill/>
        </p:spPr>
        <p:txBody>
          <a:bodyPr wrap="square">
            <a:spAutoFit/>
          </a:bodyPr>
          <a:lstStyle/>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Correlation Matrix</a:t>
            </a:r>
            <a:endParaRPr lang="en-IN" sz="1400" dirty="0">
              <a:solidFill>
                <a:schemeClr val="accent5">
                  <a:lumMod val="75000"/>
                </a:schemeClr>
              </a:solidFill>
            </a:endParaRPr>
          </a:p>
          <a:p>
            <a:r>
              <a:rPr lang="en-IN" sz="1400" dirty="0">
                <a:solidFill>
                  <a:schemeClr val="accent5">
                    <a:lumMod val="75000"/>
                  </a:schemeClr>
                </a:solidFill>
                <a:hlinkClick r:id="rId2" action="ppaction://hlinksldjump">
                  <a:extLst>
                    <a:ext uri="{A12FA001-AC4F-418D-AE19-62706E023703}">
                      <ahyp:hlinkClr xmlns:ahyp="http://schemas.microsoft.com/office/drawing/2018/hyperlinkcolor" val="tx"/>
                    </a:ext>
                  </a:extLst>
                </a:hlinkClick>
              </a:rPr>
              <a:t>Partial Correlation</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Semi Partial Correlation</a:t>
            </a:r>
            <a:endParaRPr lang="en-IN" sz="1400" dirty="0">
              <a:solidFill>
                <a:schemeClr val="accent5">
                  <a:lumMod val="75000"/>
                </a:schemeClr>
              </a:solidFill>
            </a:endParaRPr>
          </a:p>
        </p:txBody>
      </p:sp>
      <p:sp>
        <p:nvSpPr>
          <p:cNvPr id="9" name="TextBox 8">
            <a:extLst>
              <a:ext uri="{FF2B5EF4-FFF2-40B4-BE49-F238E27FC236}">
                <a16:creationId xmlns:a16="http://schemas.microsoft.com/office/drawing/2014/main" id="{E731EE7A-769D-4990-9222-63E1079FCCCB}"/>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54176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2F65-9621-42EF-912D-BAFC756CCA7E}"/>
              </a:ext>
            </a:extLst>
          </p:cNvPr>
          <p:cNvSpPr>
            <a:spLocks noGrp="1"/>
          </p:cNvSpPr>
          <p:nvPr>
            <p:ph type="title"/>
          </p:nvPr>
        </p:nvSpPr>
        <p:spPr>
          <a:xfrm>
            <a:off x="1371600" y="1520890"/>
            <a:ext cx="9601200" cy="650810"/>
          </a:xfrm>
        </p:spPr>
        <p:txBody>
          <a:bodyPr>
            <a:normAutofit fontScale="90000"/>
          </a:bodyPr>
          <a:lstStyle/>
          <a:p>
            <a:pPr algn="ctr"/>
            <a:r>
              <a:rPr lang="en-IN" dirty="0"/>
              <a:t>Observations from Correlation Matrix</a:t>
            </a:r>
          </a:p>
        </p:txBody>
      </p:sp>
      <p:sp>
        <p:nvSpPr>
          <p:cNvPr id="3" name="Content Placeholder 2">
            <a:extLst>
              <a:ext uri="{FF2B5EF4-FFF2-40B4-BE49-F238E27FC236}">
                <a16:creationId xmlns:a16="http://schemas.microsoft.com/office/drawing/2014/main" id="{782D5B88-7B18-4177-A9B6-01515B0B9B2F}"/>
              </a:ext>
            </a:extLst>
          </p:cNvPr>
          <p:cNvSpPr>
            <a:spLocks noGrp="1"/>
          </p:cNvSpPr>
          <p:nvPr>
            <p:ph idx="1"/>
          </p:nvPr>
        </p:nvSpPr>
        <p:spPr/>
        <p:txBody>
          <a:bodyPr/>
          <a:lstStyle/>
          <a:p>
            <a:r>
              <a:rPr lang="en-IN" dirty="0"/>
              <a:t>Most of the factors are not that much correlated, which agrees with our assumption that the covariates are mutually independent.</a:t>
            </a:r>
          </a:p>
          <a:p>
            <a:r>
              <a:rPr lang="en-IN" dirty="0"/>
              <a:t>The Response variable Charges is significantly correlated with the predictor variables, the notable ones being age, insurance claims and smoker                        (in increasing order). Smoker (i.e. if the insuree is smoker or not) has correlation of 0.787, which explains the such high value of the regression coefficient.</a:t>
            </a:r>
          </a:p>
          <a:p>
            <a:r>
              <a:rPr lang="en-IN" dirty="0"/>
              <a:t> Insurance claims and BMI pair, along with Insurance claims and Children pair are mainly the pairs that are somewhat highly correlated between the covariates.     Most likely there are some latent variables for which both of them are correlated, like: health factors and family financial conditions, but more accurate reasons are up for further research, </a:t>
            </a:r>
          </a:p>
        </p:txBody>
      </p:sp>
      <p:sp>
        <p:nvSpPr>
          <p:cNvPr id="5" name="TextBox 4">
            <a:hlinkClick r:id="rId2" action="ppaction://hlinksldjump"/>
            <a:extLst>
              <a:ext uri="{FF2B5EF4-FFF2-40B4-BE49-F238E27FC236}">
                <a16:creationId xmlns:a16="http://schemas.microsoft.com/office/drawing/2014/main" id="{738C3644-128A-4AC7-B2C6-6472AC5AF404}"/>
              </a:ext>
            </a:extLst>
          </p:cNvPr>
          <p:cNvSpPr txBox="1"/>
          <p:nvPr/>
        </p:nvSpPr>
        <p:spPr>
          <a:xfrm>
            <a:off x="10049069" y="139960"/>
            <a:ext cx="2008461" cy="742506"/>
          </a:xfrm>
          <a:prstGeom prst="rect">
            <a:avLst/>
          </a:prstGeom>
          <a:noFill/>
        </p:spPr>
        <p:txBody>
          <a:bodyPr wrap="square">
            <a:spAutoFit/>
          </a:bodyPr>
          <a:lstStyle/>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Correlation Matrix</a:t>
            </a:r>
            <a:endParaRPr lang="en-IN" sz="1400" dirty="0">
              <a:solidFill>
                <a:schemeClr val="accent5">
                  <a:lumMod val="75000"/>
                </a:schemeClr>
              </a:solidFill>
            </a:endParaRPr>
          </a:p>
          <a:p>
            <a:r>
              <a:rPr lang="en-IN" sz="1400" dirty="0">
                <a:solidFill>
                  <a:schemeClr val="accent5">
                    <a:lumMod val="75000"/>
                  </a:schemeClr>
                </a:solidFill>
                <a:hlinkClick r:id="rId2" action="ppaction://hlinksldjump">
                  <a:extLst>
                    <a:ext uri="{A12FA001-AC4F-418D-AE19-62706E023703}">
                      <ahyp:hlinkClr xmlns:ahyp="http://schemas.microsoft.com/office/drawing/2018/hyperlinkcolor" val="tx"/>
                    </a:ext>
                  </a:extLst>
                </a:hlinkClick>
              </a:rPr>
              <a:t>Partial Correlation</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Semi Partial Correlation</a:t>
            </a:r>
            <a:endParaRPr lang="en-IN" sz="1400" dirty="0">
              <a:solidFill>
                <a:schemeClr val="accent5">
                  <a:lumMod val="75000"/>
                </a:schemeClr>
              </a:solidFill>
            </a:endParaRPr>
          </a:p>
        </p:txBody>
      </p:sp>
      <p:sp>
        <p:nvSpPr>
          <p:cNvPr id="6" name="TextBox 5">
            <a:extLst>
              <a:ext uri="{FF2B5EF4-FFF2-40B4-BE49-F238E27FC236}">
                <a16:creationId xmlns:a16="http://schemas.microsoft.com/office/drawing/2014/main" id="{5750A1FE-E731-4C0E-84FF-3FCFC3B4CD37}"/>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748089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637C-9E71-481C-B724-7280F50F6DCA}"/>
              </a:ext>
            </a:extLst>
          </p:cNvPr>
          <p:cNvSpPr>
            <a:spLocks noGrp="1"/>
          </p:cNvSpPr>
          <p:nvPr>
            <p:ph type="title"/>
          </p:nvPr>
        </p:nvSpPr>
        <p:spPr>
          <a:xfrm>
            <a:off x="1371600" y="1222310"/>
            <a:ext cx="9601200" cy="949390"/>
          </a:xfrm>
        </p:spPr>
        <p:txBody>
          <a:bodyPr/>
          <a:lstStyle/>
          <a:p>
            <a:pPr algn="ctr"/>
            <a:r>
              <a:rPr lang="en-US" dirty="0"/>
              <a:t>Partial Correlation</a:t>
            </a:r>
            <a:endParaRPr lang="en-IN" dirty="0"/>
          </a:p>
        </p:txBody>
      </p:sp>
      <p:graphicFrame>
        <p:nvGraphicFramePr>
          <p:cNvPr id="4" name="Table 4">
            <a:extLst>
              <a:ext uri="{FF2B5EF4-FFF2-40B4-BE49-F238E27FC236}">
                <a16:creationId xmlns:a16="http://schemas.microsoft.com/office/drawing/2014/main" id="{44958180-16E9-B90F-B05D-D3BDC7589076}"/>
              </a:ext>
            </a:extLst>
          </p:cNvPr>
          <p:cNvGraphicFramePr>
            <a:graphicFrameLocks noGrp="1"/>
          </p:cNvGraphicFramePr>
          <p:nvPr>
            <p:ph idx="1"/>
            <p:extLst>
              <p:ext uri="{D42A27DB-BD31-4B8C-83A1-F6EECF244321}">
                <p14:modId xmlns:p14="http://schemas.microsoft.com/office/powerpoint/2010/main" val="4080484282"/>
              </p:ext>
            </p:extLst>
          </p:nvPr>
        </p:nvGraphicFramePr>
        <p:xfrm>
          <a:off x="1371600" y="2286000"/>
          <a:ext cx="9601200" cy="38760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1123724219"/>
                    </a:ext>
                  </a:extLst>
                </a:gridCol>
                <a:gridCol w="1066800">
                  <a:extLst>
                    <a:ext uri="{9D8B030D-6E8A-4147-A177-3AD203B41FA5}">
                      <a16:colId xmlns:a16="http://schemas.microsoft.com/office/drawing/2014/main" val="3421629386"/>
                    </a:ext>
                  </a:extLst>
                </a:gridCol>
                <a:gridCol w="1075189">
                  <a:extLst>
                    <a:ext uri="{9D8B030D-6E8A-4147-A177-3AD203B41FA5}">
                      <a16:colId xmlns:a16="http://schemas.microsoft.com/office/drawing/2014/main" val="388849900"/>
                    </a:ext>
                  </a:extLst>
                </a:gridCol>
                <a:gridCol w="1058411">
                  <a:extLst>
                    <a:ext uri="{9D8B030D-6E8A-4147-A177-3AD203B41FA5}">
                      <a16:colId xmlns:a16="http://schemas.microsoft.com/office/drawing/2014/main" val="4140545713"/>
                    </a:ext>
                  </a:extLst>
                </a:gridCol>
                <a:gridCol w="1066800">
                  <a:extLst>
                    <a:ext uri="{9D8B030D-6E8A-4147-A177-3AD203B41FA5}">
                      <a16:colId xmlns:a16="http://schemas.microsoft.com/office/drawing/2014/main" val="3505201675"/>
                    </a:ext>
                  </a:extLst>
                </a:gridCol>
                <a:gridCol w="1066800">
                  <a:extLst>
                    <a:ext uri="{9D8B030D-6E8A-4147-A177-3AD203B41FA5}">
                      <a16:colId xmlns:a16="http://schemas.microsoft.com/office/drawing/2014/main" val="859622127"/>
                    </a:ext>
                  </a:extLst>
                </a:gridCol>
                <a:gridCol w="1066800">
                  <a:extLst>
                    <a:ext uri="{9D8B030D-6E8A-4147-A177-3AD203B41FA5}">
                      <a16:colId xmlns:a16="http://schemas.microsoft.com/office/drawing/2014/main" val="3558583167"/>
                    </a:ext>
                  </a:extLst>
                </a:gridCol>
                <a:gridCol w="1066800">
                  <a:extLst>
                    <a:ext uri="{9D8B030D-6E8A-4147-A177-3AD203B41FA5}">
                      <a16:colId xmlns:a16="http://schemas.microsoft.com/office/drawing/2014/main" val="441464214"/>
                    </a:ext>
                  </a:extLst>
                </a:gridCol>
                <a:gridCol w="1066800">
                  <a:extLst>
                    <a:ext uri="{9D8B030D-6E8A-4147-A177-3AD203B41FA5}">
                      <a16:colId xmlns:a16="http://schemas.microsoft.com/office/drawing/2014/main" val="2615485545"/>
                    </a:ext>
                  </a:extLst>
                </a:gridCol>
              </a:tblGrid>
              <a:tr h="370840">
                <a:tc>
                  <a:txBody>
                    <a:bodyPr/>
                    <a:lstStyle/>
                    <a:p>
                      <a:endParaRPr lang="en-IN" dirty="0"/>
                    </a:p>
                  </a:txBody>
                  <a:tcPr/>
                </a:tc>
                <a:tc>
                  <a:txBody>
                    <a:bodyPr/>
                    <a:lstStyle/>
                    <a:p>
                      <a:r>
                        <a:rPr lang="en-US" dirty="0"/>
                        <a:t>Age </a:t>
                      </a:r>
                      <a:endParaRPr lang="en-IN" dirty="0"/>
                    </a:p>
                  </a:txBody>
                  <a:tcPr/>
                </a:tc>
                <a:tc>
                  <a:txBody>
                    <a:bodyPr/>
                    <a:lstStyle/>
                    <a:p>
                      <a:r>
                        <a:rPr lang="en-US" dirty="0"/>
                        <a:t>Sex </a:t>
                      </a:r>
                      <a:endParaRPr lang="en-IN" dirty="0"/>
                    </a:p>
                  </a:txBody>
                  <a:tcPr/>
                </a:tc>
                <a:tc>
                  <a:txBody>
                    <a:bodyPr/>
                    <a:lstStyle/>
                    <a:p>
                      <a:r>
                        <a:rPr lang="en-US" dirty="0"/>
                        <a:t>BMI</a:t>
                      </a:r>
                      <a:endParaRPr lang="en-IN" dirty="0"/>
                    </a:p>
                  </a:txBody>
                  <a:tcPr/>
                </a:tc>
                <a:tc>
                  <a:txBody>
                    <a:bodyPr/>
                    <a:lstStyle/>
                    <a:p>
                      <a:r>
                        <a:rPr lang="en-US" dirty="0"/>
                        <a:t>Children </a:t>
                      </a:r>
                      <a:endParaRPr lang="en-IN" dirty="0"/>
                    </a:p>
                  </a:txBody>
                  <a:tcPr/>
                </a:tc>
                <a:tc>
                  <a:txBody>
                    <a:bodyPr/>
                    <a:lstStyle/>
                    <a:p>
                      <a:r>
                        <a:rPr lang="en-US" dirty="0"/>
                        <a:t>Smoker </a:t>
                      </a:r>
                      <a:endParaRPr lang="en-IN" dirty="0"/>
                    </a:p>
                  </a:txBody>
                  <a:tcPr/>
                </a:tc>
                <a:tc>
                  <a:txBody>
                    <a:bodyPr/>
                    <a:lstStyle/>
                    <a:p>
                      <a:r>
                        <a:rPr lang="en-US" dirty="0"/>
                        <a:t>Region </a:t>
                      </a:r>
                      <a:endParaRPr lang="en-IN" dirty="0"/>
                    </a:p>
                  </a:txBody>
                  <a:tcPr/>
                </a:tc>
                <a:tc>
                  <a:txBody>
                    <a:bodyPr/>
                    <a:lstStyle/>
                    <a:p>
                      <a:r>
                        <a:rPr lang="en-US" dirty="0"/>
                        <a:t>Insurance Claim </a:t>
                      </a:r>
                      <a:endParaRPr lang="en-IN" dirty="0"/>
                    </a:p>
                  </a:txBody>
                  <a:tcPr/>
                </a:tc>
                <a:tc>
                  <a:txBody>
                    <a:bodyPr/>
                    <a:lstStyle/>
                    <a:p>
                      <a:r>
                        <a:rPr lang="en-US" dirty="0"/>
                        <a:t>Charges</a:t>
                      </a:r>
                      <a:endParaRPr lang="en-IN" dirty="0"/>
                    </a:p>
                  </a:txBody>
                  <a:tcPr/>
                </a:tc>
                <a:extLst>
                  <a:ext uri="{0D108BD9-81ED-4DB2-BD59-A6C34878D82A}">
                    <a16:rowId xmlns:a16="http://schemas.microsoft.com/office/drawing/2014/main" val="3200855731"/>
                  </a:ext>
                </a:extLst>
              </a:tr>
              <a:tr h="370840">
                <a:tc>
                  <a:txBody>
                    <a:bodyPr/>
                    <a:lstStyle/>
                    <a:p>
                      <a:r>
                        <a:rPr lang="en-IN" dirty="0"/>
                        <a:t>Age</a:t>
                      </a:r>
                    </a:p>
                  </a:txBody>
                  <a:tcPr/>
                </a:tc>
                <a:tc>
                  <a:txBody>
                    <a:bodyPr/>
                    <a:lstStyle/>
                    <a:p>
                      <a:r>
                        <a:rPr lang="en-IN" dirty="0"/>
                        <a:t>1.000</a:t>
                      </a:r>
                    </a:p>
                  </a:txBody>
                  <a:tcPr/>
                </a:tc>
                <a:tc>
                  <a:txBody>
                    <a:bodyPr/>
                    <a:lstStyle/>
                    <a:p>
                      <a:r>
                        <a:rPr lang="en-IN" dirty="0"/>
                        <a:t>-0.015</a:t>
                      </a:r>
                    </a:p>
                  </a:txBody>
                  <a:tcPr/>
                </a:tc>
                <a:tc>
                  <a:txBody>
                    <a:bodyPr/>
                    <a:lstStyle/>
                    <a:p>
                      <a:r>
                        <a:rPr lang="en-IN" dirty="0"/>
                        <a:t>-0.131</a:t>
                      </a:r>
                    </a:p>
                  </a:txBody>
                  <a:tcPr/>
                </a:tc>
                <a:tc>
                  <a:txBody>
                    <a:bodyPr/>
                    <a:lstStyle/>
                    <a:p>
                      <a:r>
                        <a:rPr lang="en-IN"/>
                        <a:t>0.064</a:t>
                      </a:r>
                      <a:endParaRPr lang="en-IN" dirty="0"/>
                    </a:p>
                  </a:txBody>
                  <a:tcPr/>
                </a:tc>
                <a:tc>
                  <a:txBody>
                    <a:bodyPr/>
                    <a:lstStyle/>
                    <a:p>
                      <a:r>
                        <a:rPr lang="en-IN" dirty="0"/>
                        <a:t>-0.463</a:t>
                      </a:r>
                    </a:p>
                  </a:txBody>
                  <a:tcPr/>
                </a:tc>
                <a:tc>
                  <a:txBody>
                    <a:bodyPr/>
                    <a:lstStyle/>
                    <a:p>
                      <a:r>
                        <a:rPr lang="en-IN" dirty="0"/>
                        <a:t>0.025</a:t>
                      </a:r>
                    </a:p>
                  </a:txBody>
                  <a:tcPr/>
                </a:tc>
                <a:tc>
                  <a:txBody>
                    <a:bodyPr/>
                    <a:lstStyle/>
                    <a:p>
                      <a:r>
                        <a:rPr lang="en-IN" dirty="0"/>
                        <a:t>0.156</a:t>
                      </a:r>
                    </a:p>
                  </a:txBody>
                  <a:tcPr/>
                </a:tc>
                <a:tc>
                  <a:txBody>
                    <a:bodyPr/>
                    <a:lstStyle/>
                    <a:p>
                      <a:r>
                        <a:rPr lang="en-IN" dirty="0"/>
                        <a:t>0.516</a:t>
                      </a:r>
                    </a:p>
                  </a:txBody>
                  <a:tcPr/>
                </a:tc>
                <a:extLst>
                  <a:ext uri="{0D108BD9-81ED-4DB2-BD59-A6C34878D82A}">
                    <a16:rowId xmlns:a16="http://schemas.microsoft.com/office/drawing/2014/main" val="410587172"/>
                  </a:ext>
                </a:extLst>
              </a:tr>
              <a:tr h="370840">
                <a:tc>
                  <a:txBody>
                    <a:bodyPr/>
                    <a:lstStyle/>
                    <a:p>
                      <a:r>
                        <a:rPr lang="en-IN" dirty="0"/>
                        <a:t>Sex</a:t>
                      </a:r>
                    </a:p>
                  </a:txBody>
                  <a:tcPr/>
                </a:tc>
                <a:tc>
                  <a:txBody>
                    <a:bodyPr/>
                    <a:lstStyle/>
                    <a:p>
                      <a:r>
                        <a:rPr lang="en-IN" dirty="0"/>
                        <a:t>-0.015</a:t>
                      </a:r>
                    </a:p>
                  </a:txBody>
                  <a:tcPr/>
                </a:tc>
                <a:tc>
                  <a:txBody>
                    <a:bodyPr/>
                    <a:lstStyle/>
                    <a:p>
                      <a:r>
                        <a:rPr lang="en-IN" dirty="0"/>
                        <a:t>1.000</a:t>
                      </a:r>
                    </a:p>
                  </a:txBody>
                  <a:tcPr/>
                </a:tc>
                <a:tc>
                  <a:txBody>
                    <a:bodyPr/>
                    <a:lstStyle/>
                    <a:p>
                      <a:r>
                        <a:rPr lang="en-IN" dirty="0"/>
                        <a:t>0.045</a:t>
                      </a:r>
                    </a:p>
                  </a:txBody>
                  <a:tcPr/>
                </a:tc>
                <a:tc>
                  <a:txBody>
                    <a:bodyPr/>
                    <a:lstStyle/>
                    <a:p>
                      <a:r>
                        <a:rPr lang="en-IN" dirty="0"/>
                        <a:t>0.013</a:t>
                      </a:r>
                    </a:p>
                  </a:txBody>
                  <a:tcPr/>
                </a:tc>
                <a:tc>
                  <a:txBody>
                    <a:bodyPr/>
                    <a:lstStyle/>
                    <a:p>
                      <a:r>
                        <a:rPr lang="en-IN" dirty="0"/>
                        <a:t>0.048</a:t>
                      </a:r>
                    </a:p>
                  </a:txBody>
                  <a:tcPr/>
                </a:tc>
                <a:tc>
                  <a:txBody>
                    <a:bodyPr/>
                    <a:lstStyle/>
                    <a:p>
                      <a:r>
                        <a:rPr lang="en-IN" dirty="0"/>
                        <a:t>-0.004</a:t>
                      </a:r>
                    </a:p>
                  </a:txBody>
                  <a:tcPr/>
                </a:tc>
                <a:tc>
                  <a:txBody>
                    <a:bodyPr/>
                    <a:lstStyle/>
                    <a:p>
                      <a:r>
                        <a:rPr lang="en-IN" dirty="0"/>
                        <a:t>-0.004</a:t>
                      </a:r>
                    </a:p>
                  </a:txBody>
                  <a:tcPr/>
                </a:tc>
                <a:tc>
                  <a:txBody>
                    <a:bodyPr/>
                    <a:lstStyle/>
                    <a:p>
                      <a:r>
                        <a:rPr lang="en-IN" dirty="0"/>
                        <a:t>-0.011</a:t>
                      </a:r>
                    </a:p>
                  </a:txBody>
                  <a:tcPr/>
                </a:tc>
                <a:extLst>
                  <a:ext uri="{0D108BD9-81ED-4DB2-BD59-A6C34878D82A}">
                    <a16:rowId xmlns:a16="http://schemas.microsoft.com/office/drawing/2014/main" val="3719027880"/>
                  </a:ext>
                </a:extLst>
              </a:tr>
              <a:tr h="370840">
                <a:tc>
                  <a:txBody>
                    <a:bodyPr/>
                    <a:lstStyle/>
                    <a:p>
                      <a:r>
                        <a:rPr lang="en-IN" dirty="0"/>
                        <a:t>BMI</a:t>
                      </a:r>
                    </a:p>
                  </a:txBody>
                  <a:tcPr/>
                </a:tc>
                <a:tc>
                  <a:txBody>
                    <a:bodyPr/>
                    <a:lstStyle/>
                    <a:p>
                      <a:r>
                        <a:rPr lang="en-IN" dirty="0"/>
                        <a:t>-0.131</a:t>
                      </a:r>
                    </a:p>
                  </a:txBody>
                  <a:tcPr/>
                </a:tc>
                <a:tc>
                  <a:txBody>
                    <a:bodyPr/>
                    <a:lstStyle/>
                    <a:p>
                      <a:r>
                        <a:rPr lang="en-IN" dirty="0"/>
                        <a:t>0.045</a:t>
                      </a:r>
                    </a:p>
                  </a:txBody>
                  <a:tcPr/>
                </a:tc>
                <a:tc>
                  <a:txBody>
                    <a:bodyPr/>
                    <a:lstStyle/>
                    <a:p>
                      <a:r>
                        <a:rPr lang="en-IN" dirty="0"/>
                        <a:t>1.000</a:t>
                      </a:r>
                    </a:p>
                  </a:txBody>
                  <a:tcPr/>
                </a:tc>
                <a:tc>
                  <a:txBody>
                    <a:bodyPr/>
                    <a:lstStyle/>
                    <a:p>
                      <a:r>
                        <a:rPr lang="en-IN" dirty="0"/>
                        <a:t>0.199</a:t>
                      </a:r>
                    </a:p>
                  </a:txBody>
                  <a:tcPr/>
                </a:tc>
                <a:tc>
                  <a:txBody>
                    <a:bodyPr/>
                    <a:lstStyle/>
                    <a:p>
                      <a:r>
                        <a:rPr lang="en-IN" dirty="0"/>
                        <a:t>-0.359</a:t>
                      </a:r>
                    </a:p>
                  </a:txBody>
                  <a:tcPr/>
                </a:tc>
                <a:tc>
                  <a:txBody>
                    <a:bodyPr/>
                    <a:lstStyle/>
                    <a:p>
                      <a:r>
                        <a:rPr lang="en-IN" dirty="0"/>
                        <a:t>0.172</a:t>
                      </a:r>
                    </a:p>
                  </a:txBody>
                  <a:tcPr/>
                </a:tc>
                <a:tc>
                  <a:txBody>
                    <a:bodyPr/>
                    <a:lstStyle/>
                    <a:p>
                      <a:r>
                        <a:rPr lang="en-IN" dirty="0"/>
                        <a:t>0.452</a:t>
                      </a:r>
                    </a:p>
                  </a:txBody>
                  <a:tcPr/>
                </a:tc>
                <a:tc>
                  <a:txBody>
                    <a:bodyPr/>
                    <a:lstStyle/>
                    <a:p>
                      <a:r>
                        <a:rPr lang="en-IN" dirty="0"/>
                        <a:t>0.317</a:t>
                      </a:r>
                    </a:p>
                  </a:txBody>
                  <a:tcPr/>
                </a:tc>
                <a:extLst>
                  <a:ext uri="{0D108BD9-81ED-4DB2-BD59-A6C34878D82A}">
                    <a16:rowId xmlns:a16="http://schemas.microsoft.com/office/drawing/2014/main" val="1479981400"/>
                  </a:ext>
                </a:extLst>
              </a:tr>
              <a:tr h="370840">
                <a:tc>
                  <a:txBody>
                    <a:bodyPr/>
                    <a:lstStyle/>
                    <a:p>
                      <a:r>
                        <a:rPr lang="en-IN" dirty="0"/>
                        <a:t>Children</a:t>
                      </a:r>
                    </a:p>
                  </a:txBody>
                  <a:tcPr/>
                </a:tc>
                <a:tc>
                  <a:txBody>
                    <a:bodyPr/>
                    <a:lstStyle/>
                    <a:p>
                      <a:r>
                        <a:rPr lang="en-IN" dirty="0"/>
                        <a:t>0.064</a:t>
                      </a:r>
                    </a:p>
                  </a:txBody>
                  <a:tcPr/>
                </a:tc>
                <a:tc>
                  <a:txBody>
                    <a:bodyPr/>
                    <a:lstStyle/>
                    <a:p>
                      <a:r>
                        <a:rPr lang="en-IN" dirty="0"/>
                        <a:t>0.013</a:t>
                      </a:r>
                    </a:p>
                  </a:txBody>
                  <a:tcPr/>
                </a:tc>
                <a:tc>
                  <a:txBody>
                    <a:bodyPr/>
                    <a:lstStyle/>
                    <a:p>
                      <a:r>
                        <a:rPr lang="en-IN" dirty="0"/>
                        <a:t>0.199</a:t>
                      </a:r>
                    </a:p>
                  </a:txBody>
                  <a:tcPr/>
                </a:tc>
                <a:tc>
                  <a:txBody>
                    <a:bodyPr/>
                    <a:lstStyle/>
                    <a:p>
                      <a:r>
                        <a:rPr lang="en-IN" dirty="0"/>
                        <a:t>1.000</a:t>
                      </a:r>
                    </a:p>
                  </a:txBody>
                  <a:tcPr/>
                </a:tc>
                <a:tc>
                  <a:txBody>
                    <a:bodyPr/>
                    <a:lstStyle/>
                    <a:p>
                      <a:r>
                        <a:rPr lang="en-IN" dirty="0"/>
                        <a:t>0.082</a:t>
                      </a:r>
                    </a:p>
                  </a:txBody>
                  <a:tcPr/>
                </a:tc>
                <a:tc>
                  <a:txBody>
                    <a:bodyPr/>
                    <a:lstStyle/>
                    <a:p>
                      <a:r>
                        <a:rPr lang="en-IN" dirty="0"/>
                        <a:t>-0.004</a:t>
                      </a:r>
                    </a:p>
                  </a:txBody>
                  <a:tcPr/>
                </a:tc>
                <a:tc>
                  <a:txBody>
                    <a:bodyPr/>
                    <a:lstStyle/>
                    <a:p>
                      <a:r>
                        <a:rPr lang="en-IN" dirty="0"/>
                        <a:t>-0.484</a:t>
                      </a:r>
                    </a:p>
                  </a:txBody>
                  <a:tcPr/>
                </a:tc>
                <a:tc>
                  <a:txBody>
                    <a:bodyPr/>
                    <a:lstStyle/>
                    <a:p>
                      <a:r>
                        <a:rPr lang="en-IN" dirty="0"/>
                        <a:t>0.039</a:t>
                      </a:r>
                    </a:p>
                  </a:txBody>
                  <a:tcPr/>
                </a:tc>
                <a:extLst>
                  <a:ext uri="{0D108BD9-81ED-4DB2-BD59-A6C34878D82A}">
                    <a16:rowId xmlns:a16="http://schemas.microsoft.com/office/drawing/2014/main" val="4293722358"/>
                  </a:ext>
                </a:extLst>
              </a:tr>
              <a:tr h="370840">
                <a:tc>
                  <a:txBody>
                    <a:bodyPr/>
                    <a:lstStyle/>
                    <a:p>
                      <a:r>
                        <a:rPr lang="en-IN" dirty="0"/>
                        <a:t>Smoker</a:t>
                      </a:r>
                    </a:p>
                  </a:txBody>
                  <a:tcPr/>
                </a:tc>
                <a:tc>
                  <a:txBody>
                    <a:bodyPr/>
                    <a:lstStyle/>
                    <a:p>
                      <a:r>
                        <a:rPr lang="en-IN" dirty="0"/>
                        <a:t>-0.463</a:t>
                      </a:r>
                    </a:p>
                  </a:txBody>
                  <a:tcPr/>
                </a:tc>
                <a:tc>
                  <a:txBody>
                    <a:bodyPr/>
                    <a:lstStyle/>
                    <a:p>
                      <a:r>
                        <a:rPr lang="en-IN" dirty="0"/>
                        <a:t>0.048</a:t>
                      </a:r>
                    </a:p>
                  </a:txBody>
                  <a:tcPr/>
                </a:tc>
                <a:tc>
                  <a:txBody>
                    <a:bodyPr/>
                    <a:lstStyle/>
                    <a:p>
                      <a:r>
                        <a:rPr lang="en-IN" dirty="0"/>
                        <a:t>-0.359</a:t>
                      </a:r>
                    </a:p>
                  </a:txBody>
                  <a:tcPr/>
                </a:tc>
                <a:tc>
                  <a:txBody>
                    <a:bodyPr/>
                    <a:lstStyle/>
                    <a:p>
                      <a:r>
                        <a:rPr lang="en-IN" dirty="0"/>
                        <a:t>0.082</a:t>
                      </a:r>
                    </a:p>
                  </a:txBody>
                  <a:tcPr/>
                </a:tc>
                <a:tc>
                  <a:txBody>
                    <a:bodyPr/>
                    <a:lstStyle/>
                    <a:p>
                      <a:r>
                        <a:rPr lang="en-IN" dirty="0"/>
                        <a:t>1.000</a:t>
                      </a:r>
                    </a:p>
                  </a:txBody>
                  <a:tcPr/>
                </a:tc>
                <a:tc>
                  <a:txBody>
                    <a:bodyPr/>
                    <a:lstStyle/>
                    <a:p>
                      <a:r>
                        <a:rPr lang="en-IN" dirty="0"/>
                        <a:t>0.064</a:t>
                      </a:r>
                    </a:p>
                  </a:txBody>
                  <a:tcPr/>
                </a:tc>
                <a:tc>
                  <a:txBody>
                    <a:bodyPr/>
                    <a:lstStyle/>
                    <a:p>
                      <a:r>
                        <a:rPr lang="en-IN" dirty="0"/>
                        <a:t>0.301</a:t>
                      </a:r>
                    </a:p>
                  </a:txBody>
                  <a:tcPr/>
                </a:tc>
                <a:tc>
                  <a:txBody>
                    <a:bodyPr/>
                    <a:lstStyle/>
                    <a:p>
                      <a:r>
                        <a:rPr lang="en-IN" dirty="0"/>
                        <a:t>0.829</a:t>
                      </a:r>
                    </a:p>
                  </a:txBody>
                  <a:tcPr/>
                </a:tc>
                <a:extLst>
                  <a:ext uri="{0D108BD9-81ED-4DB2-BD59-A6C34878D82A}">
                    <a16:rowId xmlns:a16="http://schemas.microsoft.com/office/drawing/2014/main" val="1875148876"/>
                  </a:ext>
                </a:extLst>
              </a:tr>
              <a:tr h="370840">
                <a:tc>
                  <a:txBody>
                    <a:bodyPr/>
                    <a:lstStyle/>
                    <a:p>
                      <a:r>
                        <a:rPr lang="en-IN" dirty="0"/>
                        <a:t>Region</a:t>
                      </a:r>
                    </a:p>
                  </a:txBody>
                  <a:tcPr/>
                </a:tc>
                <a:tc>
                  <a:txBody>
                    <a:bodyPr/>
                    <a:lstStyle/>
                    <a:p>
                      <a:r>
                        <a:rPr lang="en-IN" dirty="0"/>
                        <a:t>0.025</a:t>
                      </a:r>
                    </a:p>
                  </a:txBody>
                  <a:tcPr/>
                </a:tc>
                <a:tc>
                  <a:txBody>
                    <a:bodyPr/>
                    <a:lstStyle/>
                    <a:p>
                      <a:r>
                        <a:rPr lang="en-IN" dirty="0"/>
                        <a:t>-0.004</a:t>
                      </a:r>
                    </a:p>
                  </a:txBody>
                  <a:tcPr/>
                </a:tc>
                <a:tc>
                  <a:txBody>
                    <a:bodyPr/>
                    <a:lstStyle/>
                    <a:p>
                      <a:r>
                        <a:rPr lang="en-IN" dirty="0"/>
                        <a:t>0.172</a:t>
                      </a:r>
                    </a:p>
                  </a:txBody>
                  <a:tcPr/>
                </a:tc>
                <a:tc>
                  <a:txBody>
                    <a:bodyPr/>
                    <a:lstStyle/>
                    <a:p>
                      <a:r>
                        <a:rPr lang="en-IN" dirty="0"/>
                        <a:t>-0.004</a:t>
                      </a:r>
                    </a:p>
                  </a:txBody>
                  <a:tcPr/>
                </a:tc>
                <a:tc>
                  <a:txBody>
                    <a:bodyPr/>
                    <a:lstStyle/>
                    <a:p>
                      <a:r>
                        <a:rPr lang="en-IN" dirty="0"/>
                        <a:t>0.064</a:t>
                      </a:r>
                    </a:p>
                  </a:txBody>
                  <a:tcPr/>
                </a:tc>
                <a:tc>
                  <a:txBody>
                    <a:bodyPr/>
                    <a:lstStyle/>
                    <a:p>
                      <a:r>
                        <a:rPr lang="en-IN" dirty="0"/>
                        <a:t>1.000</a:t>
                      </a:r>
                    </a:p>
                  </a:txBody>
                  <a:tcPr/>
                </a:tc>
                <a:tc>
                  <a:txBody>
                    <a:bodyPr/>
                    <a:lstStyle/>
                    <a:p>
                      <a:r>
                        <a:rPr lang="en-IN" dirty="0"/>
                        <a:t>-0.047</a:t>
                      </a:r>
                    </a:p>
                  </a:txBody>
                  <a:tcPr/>
                </a:tc>
                <a:tc>
                  <a:txBody>
                    <a:bodyPr/>
                    <a:lstStyle/>
                    <a:p>
                      <a:r>
                        <a:rPr lang="en-IN" dirty="0"/>
                        <a:t>-0.067</a:t>
                      </a:r>
                    </a:p>
                  </a:txBody>
                  <a:tcPr/>
                </a:tc>
                <a:extLst>
                  <a:ext uri="{0D108BD9-81ED-4DB2-BD59-A6C34878D82A}">
                    <a16:rowId xmlns:a16="http://schemas.microsoft.com/office/drawing/2014/main" val="93571626"/>
                  </a:ext>
                </a:extLst>
              </a:tr>
              <a:tr h="370840">
                <a:tc>
                  <a:txBody>
                    <a:bodyPr/>
                    <a:lstStyle/>
                    <a:p>
                      <a:r>
                        <a:rPr lang="en-IN" dirty="0"/>
                        <a:t>Insurance Claim</a:t>
                      </a:r>
                    </a:p>
                  </a:txBody>
                  <a:tcPr/>
                </a:tc>
                <a:tc>
                  <a:txBody>
                    <a:bodyPr/>
                    <a:lstStyle/>
                    <a:p>
                      <a:r>
                        <a:rPr lang="en-IN" dirty="0"/>
                        <a:t>0.156</a:t>
                      </a:r>
                    </a:p>
                  </a:txBody>
                  <a:tcPr/>
                </a:tc>
                <a:tc>
                  <a:txBody>
                    <a:bodyPr/>
                    <a:lstStyle/>
                    <a:p>
                      <a:r>
                        <a:rPr lang="en-IN" dirty="0"/>
                        <a:t>-0.004</a:t>
                      </a:r>
                    </a:p>
                  </a:txBody>
                  <a:tcPr/>
                </a:tc>
                <a:tc>
                  <a:txBody>
                    <a:bodyPr/>
                    <a:lstStyle/>
                    <a:p>
                      <a:r>
                        <a:rPr lang="en-IN" dirty="0"/>
                        <a:t>0.452</a:t>
                      </a:r>
                    </a:p>
                  </a:txBody>
                  <a:tcPr/>
                </a:tc>
                <a:tc>
                  <a:txBody>
                    <a:bodyPr/>
                    <a:lstStyle/>
                    <a:p>
                      <a:r>
                        <a:rPr lang="en-IN" dirty="0"/>
                        <a:t>-0.484</a:t>
                      </a:r>
                    </a:p>
                  </a:txBody>
                  <a:tcPr/>
                </a:tc>
                <a:tc>
                  <a:txBody>
                    <a:bodyPr/>
                    <a:lstStyle/>
                    <a:p>
                      <a:r>
                        <a:rPr lang="en-IN" dirty="0"/>
                        <a:t>0.301</a:t>
                      </a:r>
                    </a:p>
                  </a:txBody>
                  <a:tcPr/>
                </a:tc>
                <a:tc>
                  <a:txBody>
                    <a:bodyPr/>
                    <a:lstStyle/>
                    <a:p>
                      <a:r>
                        <a:rPr lang="en-IN" dirty="0"/>
                        <a:t>-0.047</a:t>
                      </a:r>
                    </a:p>
                  </a:txBody>
                  <a:tcPr/>
                </a:tc>
                <a:tc>
                  <a:txBody>
                    <a:bodyPr/>
                    <a:lstStyle/>
                    <a:p>
                      <a:r>
                        <a:rPr lang="en-IN" dirty="0"/>
                        <a:t>1.000</a:t>
                      </a:r>
                    </a:p>
                  </a:txBody>
                  <a:tcPr/>
                </a:tc>
                <a:tc>
                  <a:txBody>
                    <a:bodyPr/>
                    <a:lstStyle/>
                    <a:p>
                      <a:r>
                        <a:rPr lang="en-IN" dirty="0"/>
                        <a:t>-0.088</a:t>
                      </a:r>
                    </a:p>
                  </a:txBody>
                  <a:tcPr/>
                </a:tc>
                <a:extLst>
                  <a:ext uri="{0D108BD9-81ED-4DB2-BD59-A6C34878D82A}">
                    <a16:rowId xmlns:a16="http://schemas.microsoft.com/office/drawing/2014/main" val="1932963664"/>
                  </a:ext>
                </a:extLst>
              </a:tr>
              <a:tr h="370840">
                <a:tc>
                  <a:txBody>
                    <a:bodyPr/>
                    <a:lstStyle/>
                    <a:p>
                      <a:r>
                        <a:rPr lang="en-IN" dirty="0"/>
                        <a:t>Charges</a:t>
                      </a:r>
                    </a:p>
                  </a:txBody>
                  <a:tcPr/>
                </a:tc>
                <a:tc>
                  <a:txBody>
                    <a:bodyPr/>
                    <a:lstStyle/>
                    <a:p>
                      <a:r>
                        <a:rPr lang="en-IN" dirty="0"/>
                        <a:t>0.516</a:t>
                      </a:r>
                    </a:p>
                  </a:txBody>
                  <a:tcPr/>
                </a:tc>
                <a:tc>
                  <a:txBody>
                    <a:bodyPr/>
                    <a:lstStyle/>
                    <a:p>
                      <a:r>
                        <a:rPr lang="en-IN" dirty="0"/>
                        <a:t>-0.011</a:t>
                      </a:r>
                    </a:p>
                  </a:txBody>
                  <a:tcPr/>
                </a:tc>
                <a:tc>
                  <a:txBody>
                    <a:bodyPr/>
                    <a:lstStyle/>
                    <a:p>
                      <a:r>
                        <a:rPr lang="en-IN" dirty="0"/>
                        <a:t>0.317</a:t>
                      </a:r>
                    </a:p>
                  </a:txBody>
                  <a:tcPr/>
                </a:tc>
                <a:tc>
                  <a:txBody>
                    <a:bodyPr/>
                    <a:lstStyle/>
                    <a:p>
                      <a:r>
                        <a:rPr lang="en-IN" dirty="0"/>
                        <a:t>0.039</a:t>
                      </a:r>
                    </a:p>
                  </a:txBody>
                  <a:tcPr/>
                </a:tc>
                <a:tc>
                  <a:txBody>
                    <a:bodyPr/>
                    <a:lstStyle/>
                    <a:p>
                      <a:r>
                        <a:rPr lang="en-IN" dirty="0"/>
                        <a:t>0.829</a:t>
                      </a:r>
                    </a:p>
                  </a:txBody>
                  <a:tcPr/>
                </a:tc>
                <a:tc>
                  <a:txBody>
                    <a:bodyPr/>
                    <a:lstStyle/>
                    <a:p>
                      <a:r>
                        <a:rPr lang="en-IN" dirty="0"/>
                        <a:t>-0.067</a:t>
                      </a:r>
                    </a:p>
                  </a:txBody>
                  <a:tcPr/>
                </a:tc>
                <a:tc>
                  <a:txBody>
                    <a:bodyPr/>
                    <a:lstStyle/>
                    <a:p>
                      <a:r>
                        <a:rPr lang="en-IN" dirty="0"/>
                        <a:t>-0.088</a:t>
                      </a:r>
                    </a:p>
                  </a:txBody>
                  <a:tcPr/>
                </a:tc>
                <a:tc>
                  <a:txBody>
                    <a:bodyPr/>
                    <a:lstStyle/>
                    <a:p>
                      <a:r>
                        <a:rPr lang="en-IN" dirty="0"/>
                        <a:t>1.000</a:t>
                      </a:r>
                    </a:p>
                  </a:txBody>
                  <a:tcPr/>
                </a:tc>
                <a:extLst>
                  <a:ext uri="{0D108BD9-81ED-4DB2-BD59-A6C34878D82A}">
                    <a16:rowId xmlns:a16="http://schemas.microsoft.com/office/drawing/2014/main" val="1079447693"/>
                  </a:ext>
                </a:extLst>
              </a:tr>
            </a:tbl>
          </a:graphicData>
        </a:graphic>
      </p:graphicFrame>
      <p:sp>
        <p:nvSpPr>
          <p:cNvPr id="6" name="TextBox 5">
            <a:hlinkClick r:id="rId2" action="ppaction://hlinksldjump"/>
            <a:extLst>
              <a:ext uri="{FF2B5EF4-FFF2-40B4-BE49-F238E27FC236}">
                <a16:creationId xmlns:a16="http://schemas.microsoft.com/office/drawing/2014/main" id="{63A64076-1D82-56D2-45DD-FD370E5CB0DA}"/>
              </a:ext>
            </a:extLst>
          </p:cNvPr>
          <p:cNvSpPr txBox="1"/>
          <p:nvPr/>
        </p:nvSpPr>
        <p:spPr>
          <a:xfrm>
            <a:off x="9995647" y="134471"/>
            <a:ext cx="2061883" cy="738664"/>
          </a:xfrm>
          <a:prstGeom prst="rect">
            <a:avLst/>
          </a:prstGeom>
          <a:noFill/>
        </p:spPr>
        <p:txBody>
          <a:bodyPr wrap="square">
            <a:spAutoFit/>
          </a:bodyPr>
          <a:lstStyle/>
          <a:p>
            <a:r>
              <a:rPr lang="en-IN" sz="1400" dirty="0">
                <a:solidFill>
                  <a:schemeClr val="accent5">
                    <a:lumMod val="75000"/>
                  </a:schemeClr>
                </a:solidFill>
                <a:hlinkClick r:id="rId3" action="ppaction://hlinksldjump">
                  <a:extLst>
                    <a:ext uri="{A12FA001-AC4F-418D-AE19-62706E023703}">
                      <ahyp:hlinkClr xmlns:ahyp="http://schemas.microsoft.com/office/drawing/2018/hyperlinkcolor" val="tx"/>
                    </a:ext>
                  </a:extLst>
                </a:hlinkClick>
              </a:rPr>
              <a:t>Correlation Matrix</a:t>
            </a:r>
            <a:endParaRPr lang="en-IN" sz="1400" dirty="0">
              <a:solidFill>
                <a:schemeClr val="accent5">
                  <a:lumMod val="75000"/>
                </a:schemeClr>
              </a:solidFill>
            </a:endParaRPr>
          </a:p>
          <a:p>
            <a:r>
              <a:rPr lang="en-IN" sz="1400" dirty="0">
                <a:solidFill>
                  <a:schemeClr val="accent5">
                    <a:lumMod val="75000"/>
                  </a:schemeClr>
                </a:solidFill>
                <a:hlinkClick r:id="rId2" action="ppaction://hlinksldjump">
                  <a:extLst>
                    <a:ext uri="{A12FA001-AC4F-418D-AE19-62706E023703}">
                      <ahyp:hlinkClr xmlns:ahyp="http://schemas.microsoft.com/office/drawing/2018/hyperlinkcolor" val="tx"/>
                    </a:ext>
                  </a:extLst>
                </a:hlinkClick>
              </a:rPr>
              <a:t>Partial Correlation</a:t>
            </a:r>
            <a:endParaRPr lang="en-IN" sz="1400" dirty="0">
              <a:solidFill>
                <a:schemeClr val="accent5">
                  <a:lumMod val="75000"/>
                </a:schemeClr>
              </a:solidFill>
            </a:endParaRPr>
          </a:p>
          <a:p>
            <a:r>
              <a:rPr lang="en-IN" sz="1400" dirty="0">
                <a:solidFill>
                  <a:schemeClr val="accent5">
                    <a:lumMod val="75000"/>
                  </a:schemeClr>
                </a:solidFill>
                <a:hlinkClick r:id="rId4" action="ppaction://hlinksldjump">
                  <a:extLst>
                    <a:ext uri="{A12FA001-AC4F-418D-AE19-62706E023703}">
                      <ahyp:hlinkClr xmlns:ahyp="http://schemas.microsoft.com/office/drawing/2018/hyperlinkcolor" val="tx"/>
                    </a:ext>
                  </a:extLst>
                </a:hlinkClick>
              </a:rPr>
              <a:t>Semi Partial Correlation</a:t>
            </a:r>
            <a:endParaRPr lang="en-IN" sz="1400" dirty="0">
              <a:solidFill>
                <a:schemeClr val="accent5">
                  <a:lumMod val="75000"/>
                </a:schemeClr>
              </a:solidFill>
            </a:endParaRPr>
          </a:p>
        </p:txBody>
      </p:sp>
      <p:sp>
        <p:nvSpPr>
          <p:cNvPr id="8" name="TextBox 7">
            <a:extLst>
              <a:ext uri="{FF2B5EF4-FFF2-40B4-BE49-F238E27FC236}">
                <a16:creationId xmlns:a16="http://schemas.microsoft.com/office/drawing/2014/main" id="{8121EC81-49A6-40D9-99F8-FCA6B8A8C992}"/>
              </a:ext>
            </a:extLst>
          </p:cNvPr>
          <p:cNvSpPr txBox="1"/>
          <p:nvPr/>
        </p:nvSpPr>
        <p:spPr>
          <a:xfrm>
            <a:off x="708212" y="98194"/>
            <a:ext cx="1846729" cy="1169551"/>
          </a:xfrm>
          <a:prstGeom prst="rect">
            <a:avLst/>
          </a:prstGeom>
          <a:noFill/>
        </p:spPr>
        <p:txBody>
          <a:bodyPr wrap="square" rtlCol="0">
            <a:spAutoFit/>
          </a:bodyPr>
          <a:lstStyle/>
          <a:p>
            <a:r>
              <a:rPr lang="en-US" sz="1400" dirty="0">
                <a:solidFill>
                  <a:schemeClr val="tx1">
                    <a:lumMod val="75000"/>
                    <a:lumOff val="25000"/>
                  </a:schemeClr>
                </a:solidFill>
                <a:hlinkClick r:id="rId5" action="ppaction://hlinksldjump">
                  <a:extLst>
                    <a:ext uri="{A12FA001-AC4F-418D-AE19-62706E023703}">
                      <ahyp:hlinkClr xmlns:ahyp="http://schemas.microsoft.com/office/drawing/2018/hyperlinkcolor" val="tx"/>
                    </a:ext>
                  </a:extLst>
                </a:hlinkClick>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hlinkClick r:id="rId6" action="ppaction://hlinksldjump">
                  <a:extLst>
                    <a:ext uri="{A12FA001-AC4F-418D-AE19-62706E023703}">
                      <ahyp:hlinkClr xmlns:ahyp="http://schemas.microsoft.com/office/drawing/2018/hyperlinkcolor" val="tx"/>
                    </a:ext>
                  </a:extLst>
                </a:hlinkClick>
              </a:rPr>
              <a:t>REGRESSION MODEL</a:t>
            </a:r>
            <a:endParaRPr lang="en-US" sz="1400" dirty="0">
              <a:solidFill>
                <a:schemeClr val="tx1">
                  <a:lumMod val="75000"/>
                  <a:lumOff val="25000"/>
                </a:schemeClr>
              </a:solidFill>
            </a:endParaRPr>
          </a:p>
          <a:p>
            <a:r>
              <a:rPr lang="en-US" sz="1400" dirty="0">
                <a:solidFill>
                  <a:schemeClr val="tx1">
                    <a:lumMod val="75000"/>
                    <a:lumOff val="25000"/>
                  </a:schemeClr>
                </a:solidFill>
                <a:hlinkClick r:id="rId3" action="ppaction://hlinksldjump">
                  <a:extLst>
                    <a:ext uri="{A12FA001-AC4F-418D-AE19-62706E023703}">
                      <ahyp:hlinkClr xmlns:ahyp="http://schemas.microsoft.com/office/drawing/2018/hyperlinkcolor" val="tx"/>
                    </a:ext>
                  </a:extLst>
                </a:hlinkClick>
              </a:rPr>
              <a:t>CORRELATION</a:t>
            </a:r>
            <a:br>
              <a:rPr lang="en-US" sz="1400" dirty="0">
                <a:solidFill>
                  <a:schemeClr val="tx1">
                    <a:lumMod val="75000"/>
                    <a:lumOff val="25000"/>
                  </a:schemeClr>
                </a:solidFill>
              </a:rPr>
            </a:br>
            <a:r>
              <a:rPr lang="en-US" sz="1400" dirty="0">
                <a:solidFill>
                  <a:schemeClr val="tx1">
                    <a:lumMod val="75000"/>
                    <a:lumOff val="25000"/>
                  </a:schemeClr>
                </a:solidFill>
                <a:hlinkClick r:id="rId7" action="ppaction://hlinksldjump">
                  <a:extLst>
                    <a:ext uri="{A12FA001-AC4F-418D-AE19-62706E023703}">
                      <ahyp:hlinkClr xmlns:ahyp="http://schemas.microsoft.com/office/drawing/2018/hyperlinkcolor" val="tx"/>
                    </a:ext>
                  </a:extLst>
                </a:hlinkClick>
              </a:rPr>
              <a:t>SIMULATION</a:t>
            </a:r>
            <a:br>
              <a:rPr lang="en-US" sz="1400" dirty="0">
                <a:solidFill>
                  <a:schemeClr val="tx1">
                    <a:lumMod val="75000"/>
                    <a:lumOff val="25000"/>
                  </a:schemeClr>
                </a:solidFill>
              </a:rPr>
            </a:br>
            <a:r>
              <a:rPr lang="en-US" sz="1400" dirty="0">
                <a:solidFill>
                  <a:schemeClr val="tx1">
                    <a:lumMod val="75000"/>
                    <a:lumOff val="25000"/>
                  </a:schemeClr>
                </a:solidFill>
                <a:hlinkClick r:id="rId8" action="ppaction://hlinksldjump">
                  <a:extLst>
                    <a:ext uri="{A12FA001-AC4F-418D-AE19-62706E023703}">
                      <ahyp:hlinkClr xmlns:ahyp="http://schemas.microsoft.com/office/drawing/2018/hyperlinkcolor" val="tx"/>
                    </a:ext>
                  </a:extLst>
                </a:hlinkClick>
              </a:rPr>
              <a:t>CONCLUSION</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115593810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purl.org/dc/elements/1.1/"/>
    <ds:schemaRef ds:uri="http://schemas.microsoft.com/office/2006/documentManagement/types"/>
    <ds:schemaRef ds:uri="16c05727-aa75-4e4a-9b5f-8a80a1165891"/>
    <ds:schemaRef ds:uri="http://www.w3.org/XML/1998/namespace"/>
    <ds:schemaRef ds:uri="http://schemas.openxmlformats.org/package/2006/metadata/core-properties"/>
    <ds:schemaRef ds:uri="http://purl.org/dc/terms/"/>
    <ds:schemaRef ds:uri="71af3243-3dd4-4a8d-8c0d-dd76da1f02a5"/>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1778</Words>
  <Application>Microsoft Office PowerPoint</Application>
  <PresentationFormat>Widescreen</PresentationFormat>
  <Paragraphs>441</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 Rounded MT Bold</vt:lpstr>
      <vt:lpstr>Berlin Sans FB</vt:lpstr>
      <vt:lpstr>Calibri</vt:lpstr>
      <vt:lpstr>Cambria Math</vt:lpstr>
      <vt:lpstr>Franklin Gothic Book</vt:lpstr>
      <vt:lpstr>Inter</vt:lpstr>
      <vt:lpstr>Wingdings</vt:lpstr>
      <vt:lpstr>Crop</vt:lpstr>
      <vt:lpstr>Exploratory data analysis on  Medical insurance  using multiple linear regression</vt:lpstr>
      <vt:lpstr>Our Target</vt:lpstr>
      <vt:lpstr>OBJECTIVE</vt:lpstr>
      <vt:lpstr>Data Description </vt:lpstr>
      <vt:lpstr>Model Fitting  </vt:lpstr>
      <vt:lpstr>Model Fitting  </vt:lpstr>
      <vt:lpstr>Correlation Matrix</vt:lpstr>
      <vt:lpstr>Observations from Correlation Matrix</vt:lpstr>
      <vt:lpstr>Partial Correlation</vt:lpstr>
      <vt:lpstr>Observations from Partial Correlations</vt:lpstr>
      <vt:lpstr>Semi Partial Correlation</vt:lpstr>
      <vt:lpstr>Observations from Semi Partial Correlation</vt:lpstr>
      <vt:lpstr>Modified Model</vt:lpstr>
      <vt:lpstr> </vt:lpstr>
      <vt:lpstr>Simulating to Predict Charges</vt:lpstr>
      <vt:lpstr> </vt:lpstr>
      <vt:lpstr>Conclusion</vt:lpstr>
      <vt:lpstr> </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2022-05-17T15:21:47Z</dcterms:created>
  <dcterms:modified xsi:type="dcterms:W3CDTF">2022-05-19T09:12:50Z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